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313" r:id="rId2"/>
    <p:sldId id="257" r:id="rId3"/>
    <p:sldId id="288" r:id="rId4"/>
    <p:sldId id="302" r:id="rId5"/>
    <p:sldId id="294" r:id="rId6"/>
    <p:sldId id="303" r:id="rId7"/>
    <p:sldId id="312" r:id="rId8"/>
    <p:sldId id="263" r:id="rId9"/>
    <p:sldId id="264" r:id="rId10"/>
    <p:sldId id="266" r:id="rId11"/>
    <p:sldId id="267" r:id="rId12"/>
    <p:sldId id="315" r:id="rId13"/>
    <p:sldId id="316" r:id="rId14"/>
    <p:sldId id="317" r:id="rId15"/>
    <p:sldId id="318" r:id="rId16"/>
    <p:sldId id="272" r:id="rId17"/>
    <p:sldId id="319" r:id="rId18"/>
    <p:sldId id="311" r:id="rId19"/>
    <p:sldId id="309" r:id="rId20"/>
    <p:sldId id="308" r:id="rId21"/>
    <p:sldId id="306" r:id="rId22"/>
    <p:sldId id="321" r:id="rId23"/>
    <p:sldId id="277" r:id="rId24"/>
    <p:sldId id="310" r:id="rId25"/>
    <p:sldId id="279" r:id="rId26"/>
    <p:sldId id="282" r:id="rId27"/>
    <p:sldId id="284" r:id="rId28"/>
    <p:sldId id="283" r:id="rId29"/>
    <p:sldId id="314" r:id="rId30"/>
    <p:sldId id="285" r:id="rId31"/>
    <p:sldId id="304" r:id="rId3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1609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317366579177613E-2"/>
          <c:y val="8.7896579469691843E-2"/>
          <c:w val="0.60000000000000064"/>
          <c:h val="0.824206841060616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85576,94</a:t>
                    </a:r>
                  </a:p>
                  <a:p>
                    <a:r>
                      <a:rPr lang="en-US" dirty="0" smtClean="0"/>
                      <a:t>17,38%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24773,20</a:t>
                    </a:r>
                  </a:p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,03%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1459208223972"/>
                  <c:y val="-0.179537028384980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382128,22</a:t>
                    </a:r>
                  </a:p>
                  <a:p>
                    <a:r>
                      <a:rPr lang="ru-RU" dirty="0" smtClean="0"/>
                      <a:t>77,</a:t>
                    </a:r>
                    <a:r>
                      <a:rPr lang="en-US" dirty="0" smtClean="0"/>
                      <a:t>59%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85576.939999999988</c:v>
                </c:pt>
                <c:pt idx="1">
                  <c:v>24773.200000000001</c:v>
                </c:pt>
                <c:pt idx="2">
                  <c:v>382128.22000000009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1229932195975498"/>
          <c:y val="7.8409649926209773E-2"/>
          <c:w val="0.27103193350831123"/>
          <c:h val="0.28428956468655231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23398960592217E-2"/>
          <c:y val="7.6849331268435683E-2"/>
          <c:w val="0.56528263720439875"/>
          <c:h val="0.822385785349068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29,33%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8.5936187664042027E-2"/>
                  <c:y val="-0.1290467078307392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25102,40</c:v>
                </c:pt>
                <c:pt idx="1">
                  <c:v>Доходы от уплаты акцизов 7265,80</c:v>
                </c:pt>
                <c:pt idx="2">
                  <c:v>Налоги на совокупный доход 45998,88</c:v>
                </c:pt>
                <c:pt idx="3">
                  <c:v>Налог на имущество организаций 7081,04</c:v>
                </c:pt>
                <c:pt idx="4">
                  <c:v>Государственная пошлина 128,82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0.29330000000000012</c:v>
                </c:pt>
                <c:pt idx="1">
                  <c:v>8.4900000000000031E-2</c:v>
                </c:pt>
                <c:pt idx="2">
                  <c:v>0.53749999999999998</c:v>
                </c:pt>
                <c:pt idx="3">
                  <c:v>8.280000000000004E-2</c:v>
                </c:pt>
                <c:pt idx="4">
                  <c:v>1.5000000000000005E-3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6801543969120658"/>
          <c:y val="0.10463581321916136"/>
          <c:w val="0.30876216761379077"/>
          <c:h val="0.785945074827431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3321075648505591E-2"/>
          <c:y val="8.6944288519927151E-2"/>
          <c:w val="0.54286427210016164"/>
          <c:h val="0.82611142296014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101599838954021"/>
                  <c:y val="1.0300933540693499E-3"/>
                </c:manualLayout>
              </c:layout>
              <c:showVal val="1"/>
            </c:dLbl>
            <c:dLbl>
              <c:idx val="2"/>
              <c:layout>
                <c:manualLayout>
                  <c:x val="-2.2094606514985411E-2"/>
                  <c:y val="-1.783267098464808E-2"/>
                </c:manualLayout>
              </c:layout>
              <c:showVal val="1"/>
            </c:dLbl>
            <c:dLbl>
              <c:idx val="3"/>
              <c:layout>
                <c:manualLayout>
                  <c:x val="1.6279409000355103E-2"/>
                  <c:y val="-3.1723795698909686E-2"/>
                </c:manualLayout>
              </c:layout>
              <c:showVal val="1"/>
            </c:dLbl>
            <c:dLbl>
              <c:idx val="4"/>
              <c:layout>
                <c:manualLayout>
                  <c:x val="-1.2936560592883849E-2"/>
                  <c:y val="-2.546817016785255E-2"/>
                </c:manualLayout>
              </c:layout>
              <c:showVal val="1"/>
            </c:dLbl>
            <c:dLbl>
              <c:idx val="5"/>
              <c:layout>
                <c:manualLayout>
                  <c:x val="1.9300854245832637E-3"/>
                  <c:y val="-7.1957628815037533E-2"/>
                </c:manualLayout>
              </c:layout>
              <c:showVal val="1"/>
            </c:dLbl>
            <c:dLbl>
              <c:idx val="6"/>
              <c:layout>
                <c:manualLayout>
                  <c:x val="4.824308122201193E-2"/>
                  <c:y val="-2.1957768797147732E-2"/>
                </c:manualLayout>
              </c:layout>
              <c:showVal val="1"/>
            </c:dLbl>
            <c:dLbl>
              <c:idx val="7"/>
              <c:layout>
                <c:manualLayout>
                  <c:x val="0.14607645951253381"/>
                  <c:y val="-6.48022682701150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Доходы от платных услуг (работ), компенсация затрат бюджетов - 13149,54</c:v>
                </c:pt>
                <c:pt idx="1">
                  <c:v>Доходы от продажи материальных активов - 1912,25</c:v>
                </c:pt>
                <c:pt idx="2">
                  <c:v>Штрафы, санкции, возмещение ущерба - 1377,15</c:v>
                </c:pt>
                <c:pt idx="3">
                  <c:v>Арендная плата за землю - 4747,85</c:v>
                </c:pt>
                <c:pt idx="4">
                  <c:v>Арендная плата за муниципальное имущество - 2342,08</c:v>
                </c:pt>
                <c:pt idx="5">
                  <c:v>Плата за негативное воздействие на окружающую среду -1131,83</c:v>
                </c:pt>
                <c:pt idx="6">
                  <c:v>Прочие поступления от использования муниципального имущества -2,72</c:v>
                </c:pt>
                <c:pt idx="7">
                  <c:v>Прочие неналоговые (инициативные платежи) - 109,7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0.53080000000000005</c:v>
                </c:pt>
                <c:pt idx="1">
                  <c:v>7.7200000000000019E-2</c:v>
                </c:pt>
                <c:pt idx="2">
                  <c:v>5.5600000000000004E-2</c:v>
                </c:pt>
                <c:pt idx="3">
                  <c:v>0.19170000000000001</c:v>
                </c:pt>
                <c:pt idx="4">
                  <c:v>9.4500000000000042E-2</c:v>
                </c:pt>
                <c:pt idx="5">
                  <c:v>4.5699999999999998E-2</c:v>
                </c:pt>
                <c:pt idx="6">
                  <c:v>1.0000000000000005E-4</c:v>
                </c:pt>
                <c:pt idx="7">
                  <c:v>4.400000000000002E-3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5650008093729451"/>
          <c:y val="8.4903493628913043E-2"/>
          <c:w val="0.33486207332782908"/>
          <c:h val="0.88898277684245885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018439413823279"/>
          <c:y val="0.25845241317048462"/>
          <c:w val="0.43758978565179613"/>
          <c:h val="0.39212702632735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7402887139107931E-2"/>
                  <c:y val="-7.7749343553063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доходы</a:t>
                    </a:r>
                  </a:p>
                  <a:p>
                    <a:r>
                      <a:rPr lang="ru-RU" dirty="0" smtClean="0"/>
                      <a:t>физ. лиц</a:t>
                    </a:r>
                  </a:p>
                  <a:p>
                    <a:r>
                      <a:rPr lang="ru-RU" dirty="0" smtClean="0"/>
                      <a:t>186,6</a:t>
                    </a:r>
                  </a:p>
                  <a:p>
                    <a:r>
                      <a:rPr lang="ru-RU" dirty="0" smtClean="0"/>
                      <a:t>11,43%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4.4203083989501839E-2"/>
                  <c:y val="-0.1503291998864959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Налоги по </a:t>
                    </a:r>
                  </a:p>
                  <a:p>
                    <a:r>
                      <a:rPr lang="ru-RU" sz="1200" baseline="0" dirty="0" smtClean="0"/>
                      <a:t>упрощенной </a:t>
                    </a:r>
                  </a:p>
                  <a:p>
                    <a:r>
                      <a:rPr lang="ru-RU" sz="1200" baseline="0" dirty="0" smtClean="0"/>
                      <a:t>системе н/о</a:t>
                    </a:r>
                  </a:p>
                  <a:p>
                    <a:r>
                      <a:rPr lang="ru-RU" sz="1200" baseline="0" dirty="0" smtClean="0"/>
                      <a:t>367,2</a:t>
                    </a:r>
                  </a:p>
                  <a:p>
                    <a:r>
                      <a:rPr lang="ru-RU" sz="1200" baseline="0" dirty="0" smtClean="0"/>
                      <a:t>22,50%</a:t>
                    </a:r>
                    <a:endParaRPr lang="en-US" sz="1200" baseline="0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0261964129483815"/>
                  <c:y val="-0.12120549130780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налог на</a:t>
                    </a:r>
                  </a:p>
                  <a:p>
                    <a:r>
                      <a:rPr lang="ru-RU" dirty="0" smtClean="0"/>
                      <a:t>вменен. налог</a:t>
                    </a:r>
                  </a:p>
                  <a:p>
                    <a:r>
                      <a:rPr lang="ru-RU" dirty="0" smtClean="0"/>
                      <a:t>19,5</a:t>
                    </a:r>
                  </a:p>
                  <a:p>
                    <a:r>
                      <a:rPr lang="ru-RU" dirty="0" smtClean="0"/>
                      <a:t>1,19%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</a:p>
                  <a:p>
                    <a:r>
                      <a:rPr lang="ru-RU" dirty="0" smtClean="0"/>
                      <a:t>0,01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355599300087489E-2"/>
                  <c:y val="6.10499971139491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Патентная система</a:t>
                    </a:r>
                  </a:p>
                  <a:p>
                    <a:r>
                      <a:rPr lang="ru-RU" dirty="0" smtClean="0"/>
                      <a:t>6,7</a:t>
                    </a:r>
                  </a:p>
                  <a:p>
                    <a:r>
                      <a:rPr lang="ru-RU" dirty="0" smtClean="0"/>
                      <a:t>0,41%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13011329833770779"/>
                  <c:y val="3.0714147213475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</a:t>
                    </a:r>
                    <a:r>
                      <a:rPr lang="ru-RU" dirty="0" err="1" smtClean="0"/>
                      <a:t>имущ</a:t>
                    </a:r>
                    <a:r>
                      <a:rPr lang="ru-RU" dirty="0" smtClean="0"/>
                      <a:t>.</a:t>
                    </a:r>
                  </a:p>
                  <a:p>
                    <a:r>
                      <a:rPr lang="ru-RU" dirty="0" smtClean="0"/>
                      <a:t>физических лиц</a:t>
                    </a:r>
                  </a:p>
                  <a:p>
                    <a:r>
                      <a:rPr lang="ru-RU" dirty="0" smtClean="0"/>
                      <a:t>663,4</a:t>
                    </a:r>
                  </a:p>
                  <a:p>
                    <a:r>
                      <a:rPr lang="ru-RU" dirty="0" smtClean="0"/>
                      <a:t>40,64%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5.8915026246719182E-2"/>
                  <c:y val="-5.1329536189175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</a:t>
                    </a:r>
                  </a:p>
                  <a:p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11,8</a:t>
                    </a:r>
                  </a:p>
                  <a:p>
                    <a:r>
                      <a:rPr lang="ru-RU" dirty="0" smtClean="0"/>
                      <a:t>0,72%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7"/>
              <c:layout>
                <c:manualLayout>
                  <c:x val="-2.1194444444444443E-2"/>
                  <c:y val="-0.11190895149257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377,0</a:t>
                    </a:r>
                  </a:p>
                  <a:p>
                    <a:r>
                      <a:rPr lang="ru-RU" dirty="0" smtClean="0"/>
                      <a:t>23,10%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Percent val="1"/>
            <c:showLeaderLines val="1"/>
          </c:dLbls>
          <c:val>
            <c:numRef>
              <c:f>Лист1!$B$2:$B$9</c:f>
              <c:numCache>
                <c:formatCode>General</c:formatCode>
                <c:ptCount val="8"/>
                <c:pt idx="0">
                  <c:v>186.6</c:v>
                </c:pt>
                <c:pt idx="1">
                  <c:v>367.2</c:v>
                </c:pt>
                <c:pt idx="2">
                  <c:v>19.5</c:v>
                </c:pt>
                <c:pt idx="3">
                  <c:v>0.1</c:v>
                </c:pt>
                <c:pt idx="4">
                  <c:v>6.7</c:v>
                </c:pt>
                <c:pt idx="5">
                  <c:v>663.4</c:v>
                </c:pt>
                <c:pt idx="6">
                  <c:v>11.8</c:v>
                </c:pt>
                <c:pt idx="7">
                  <c:v>377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348632559345274"/>
          <c:y val="0.14757386682773466"/>
          <c:w val="0.66692983187053356"/>
          <c:h val="0.64780108591715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explosion val="34"/>
          </c:dPt>
          <c:dPt>
            <c:idx val="2"/>
            <c:explosion val="24"/>
          </c:dPt>
          <c:dLbls>
            <c:dLbl>
              <c:idx val="0"/>
              <c:layout>
                <c:manualLayout>
                  <c:x val="9.1992897587924893E-2"/>
                  <c:y val="1.291799345500090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Дотации </a:t>
                    </a:r>
                  </a:p>
                  <a:p>
                    <a:r>
                      <a:rPr lang="ru-RU" sz="1400" b="1" dirty="0" smtClean="0"/>
                      <a:t>102258,20</a:t>
                    </a:r>
                  </a:p>
                  <a:p>
                    <a:r>
                      <a:rPr lang="ru-RU" sz="1400" b="1" dirty="0" smtClean="0"/>
                      <a:t>26,76%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1468810436926646E-2"/>
                  <c:y val="-2.820041660493622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Субсидии</a:t>
                    </a:r>
                  </a:p>
                  <a:p>
                    <a:r>
                      <a:rPr lang="ru-RU" sz="1400" b="1" dirty="0" smtClean="0"/>
                      <a:t>136976,20</a:t>
                    </a:r>
                  </a:p>
                  <a:p>
                    <a:r>
                      <a:rPr lang="ru-RU" sz="1400" b="1" dirty="0" smtClean="0"/>
                      <a:t>35,84%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1441612561587834E-2"/>
                  <c:y val="-8.2819961811433675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Субвенции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121698,18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31,85%</a:t>
                    </a:r>
                    <a:endParaRPr lang="en-US" sz="1400" b="1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0.12462634607028653"/>
                  <c:y val="2.483483139129743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Иные межбюджетные трансферты 21044,28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5,51%</a:t>
                    </a:r>
                    <a:endParaRPr lang="en-US" sz="1400" b="1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3.7546913726087414E-2"/>
                  <c:y val="9.74117991767551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Прочие безвозмездные перечисления</a:t>
                    </a:r>
                  </a:p>
                  <a:p>
                    <a:r>
                      <a:rPr lang="ru-RU" sz="1400" b="1" dirty="0" smtClean="0"/>
                      <a:t>151,36</a:t>
                    </a:r>
                  </a:p>
                  <a:p>
                    <a:r>
                      <a:rPr lang="ru-RU" sz="1400" b="1" dirty="0" smtClean="0"/>
                      <a:t>0,04%</a:t>
                    </a:r>
                    <a:endParaRPr lang="en-US" sz="1400" b="1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(с учетом возврата остатков субсидий, субвенций)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102258.2</c:v>
                </c:pt>
                <c:pt idx="1">
                  <c:v>136976.20000000001</c:v>
                </c:pt>
                <c:pt idx="2">
                  <c:v>121698.18000000002</c:v>
                </c:pt>
                <c:pt idx="3">
                  <c:v>21044.280000000006</c:v>
                </c:pt>
                <c:pt idx="4">
                  <c:v>151.36000000000001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(с учетом возврата остатков субсидий, субвенций)</c:v>
                </c:pt>
              </c:strCache>
            </c:strRef>
          </c:cat>
          <c:val>
            <c:numRef>
              <c:f>Лист1!$C$2:$C$6</c:f>
              <c:numCache>
                <c:formatCode>0.000</c:formatCode>
                <c:ptCount val="5"/>
                <c:pt idx="0">
                  <c:v>26.760180130114442</c:v>
                </c:pt>
                <c:pt idx="1">
                  <c:v>35.845612239786959</c:v>
                </c:pt>
                <c:pt idx="2">
                  <c:v>31.847472557771308</c:v>
                </c:pt>
                <c:pt idx="3">
                  <c:v>5.5071253308640751</c:v>
                </c:pt>
                <c:pt idx="4">
                  <c:v>3.9609741463218828E-2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8489247680292732E-2"/>
                  <c:y val="6.779698345362103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/>
                      <a:t>10793,49</a:t>
                    </a:r>
                  </a:p>
                  <a:p>
                    <a:endParaRPr lang="ru-RU" sz="1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07369707495876E-2"/>
                  <c:y val="-0.1930463139218742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/>
                      <a:t>38667,85</a:t>
                    </a:r>
                    <a:endParaRPr lang="en-US" sz="1400" b="1" i="0" baseline="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2805004762914473E-2"/>
                  <c:y val="3.7445250883330249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/>
                    </a:pPr>
                    <a:r>
                      <a:rPr lang="ru-RU" sz="1800" b="1" i="0" baseline="0" dirty="0" smtClean="0"/>
                      <a:t>2111,76</a:t>
                    </a:r>
                    <a:endParaRPr lang="en-US" sz="1400" b="1" i="0" baseline="0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6.2002406525215889E-3"/>
                  <c:y val="-2.9800578553072339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/>
                    </a:pPr>
                    <a:r>
                      <a:rPr lang="ru-RU" sz="1800" b="1" i="0" baseline="0" dirty="0" smtClean="0"/>
                      <a:t>137,85</a:t>
                    </a:r>
                    <a:endParaRPr lang="en-US" sz="1400" b="1" i="0" baseline="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10793.49</c:v>
                </c:pt>
                <c:pt idx="1">
                  <c:v>38667.850000000013</c:v>
                </c:pt>
                <c:pt idx="2">
                  <c:v>2111.7599999999998</c:v>
                </c:pt>
                <c:pt idx="3">
                  <c:v>137.85000000000005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Заработная плата и начисления</c:v>
                </c:pt>
                <c:pt idx="1">
                  <c:v>Коммунальные услуги</c:v>
                </c:pt>
                <c:pt idx="2">
                  <c:v>Оплата работ, услуг и прочих расходов</c:v>
                </c:pt>
                <c:pt idx="3">
                  <c:v>Расходы на приобретение материальных запасов</c:v>
                </c:pt>
                <c:pt idx="4">
                  <c:v>Расходы на приобретение основных средств</c:v>
                </c:pt>
                <c:pt idx="5">
                  <c:v>Иные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13198.359999999999</c:v>
                </c:pt>
                <c:pt idx="1">
                  <c:v>6647.78</c:v>
                </c:pt>
                <c:pt idx="2">
                  <c:v>750.06</c:v>
                </c:pt>
                <c:pt idx="3">
                  <c:v>1336.51</c:v>
                </c:pt>
                <c:pt idx="4">
                  <c:v>864.04</c:v>
                </c:pt>
                <c:pt idx="5">
                  <c:v>4346.34</c:v>
                </c:pt>
              </c:numCache>
            </c:numRef>
          </c:val>
        </c:ser>
        <c:dLbls/>
        <c:firstSliceAng val="0"/>
      </c:pieChart>
    </c:plotArea>
    <c:legend>
      <c:legendPos val="r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0.80519</cdr:y>
    </cdr:from>
    <cdr:to>
      <cdr:x>0.74219</cdr:x>
      <cdr:y>0.97143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984" y="4429130"/>
          <a:ext cx="4500601" cy="91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4800" dirty="0" smtClean="0">
              <a:latin typeface="+mj-lt"/>
            </a:rPr>
            <a:t>492</a:t>
          </a:r>
          <a:r>
            <a:rPr lang="ru-RU" sz="4800" dirty="0" smtClean="0">
              <a:latin typeface="+mj-lt"/>
            </a:rPr>
            <a:t> </a:t>
          </a:r>
          <a:r>
            <a:rPr lang="en-US" sz="4800" dirty="0" smtClean="0">
              <a:latin typeface="+mj-lt"/>
            </a:rPr>
            <a:t>478,36</a:t>
          </a:r>
          <a:r>
            <a:rPr lang="ru-RU" sz="4800" dirty="0" smtClean="0">
              <a:latin typeface="+mj-lt"/>
            </a:rPr>
            <a:t> </a:t>
          </a:r>
          <a:r>
            <a:rPr lang="ru-RU" sz="4800" dirty="0" err="1" smtClean="0">
              <a:latin typeface="+mj-lt"/>
            </a:rPr>
            <a:t>тыс.руб</a:t>
          </a:r>
          <a:r>
            <a:rPr lang="ru-RU" sz="4800" dirty="0" smtClean="0">
              <a:latin typeface="+mj-lt"/>
            </a:rPr>
            <a:t>.</a:t>
          </a:r>
          <a:endParaRPr lang="ru-RU" sz="48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0.14813</cdr:x>
      <cdr:y>0.8375</cdr:y>
    </cdr:from>
    <cdr:to>
      <cdr:x>0.90523</cdr:x>
      <cdr:y>0.95793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4447420"/>
          <a:ext cx="6624736" cy="639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4800" dirty="0" smtClean="0">
              <a:latin typeface="+mj-lt"/>
            </a:rPr>
            <a:t>85</a:t>
          </a:r>
          <a:r>
            <a:rPr lang="ru-RU" sz="4800" dirty="0" smtClean="0">
              <a:latin typeface="+mj-lt"/>
            </a:rPr>
            <a:t> </a:t>
          </a:r>
          <a:r>
            <a:rPr lang="en-US" sz="4800" dirty="0" smtClean="0">
              <a:latin typeface="+mj-lt"/>
            </a:rPr>
            <a:t>576,94</a:t>
          </a:r>
          <a:r>
            <a:rPr lang="ru-RU" sz="4800" dirty="0" smtClean="0">
              <a:latin typeface="+mj-lt"/>
            </a:rPr>
            <a:t> </a:t>
          </a:r>
          <a:r>
            <a:rPr lang="ru-RU" sz="4800" dirty="0" err="1" smtClean="0">
              <a:latin typeface="+mj-lt"/>
            </a:rPr>
            <a:t>тыс.руб</a:t>
          </a:r>
          <a:r>
            <a:rPr lang="ru-RU" sz="4800" b="1" dirty="0" smtClean="0">
              <a:latin typeface="+mj-lt"/>
            </a:rPr>
            <a:t>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0.02381</cdr:x>
      <cdr:y>0.85</cdr:y>
    </cdr:from>
    <cdr:to>
      <cdr:x>0.65873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4282" y="4857764"/>
          <a:ext cx="5715014" cy="857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4800" dirty="0" smtClean="0">
              <a:latin typeface="+mj-lt"/>
              <a:cs typeface="Times New Roman" pitchFamily="18" charset="0"/>
            </a:rPr>
            <a:t>24</a:t>
          </a:r>
          <a:r>
            <a:rPr lang="ru-RU" sz="4800" dirty="0" smtClean="0">
              <a:latin typeface="Franklin Gothic Medium"/>
              <a:cs typeface="Times New Roman" pitchFamily="18" charset="0"/>
            </a:rPr>
            <a:t> 773,20 </a:t>
          </a:r>
          <a:r>
            <a:rPr lang="ru-RU" sz="4800" dirty="0" smtClean="0">
              <a:latin typeface="Franklin Gothic Medium" pitchFamily="34" charset="0"/>
              <a:cs typeface="Times New Roman" pitchFamily="18" charset="0"/>
            </a:rPr>
            <a:t>тыс.руб.</a:t>
          </a:r>
          <a:endParaRPr lang="ru-RU" sz="4800" dirty="0">
            <a:latin typeface="Franklin Gothic Medium" pitchFamily="34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0.23387</cdr:x>
      <cdr:y>0.84198</cdr:y>
    </cdr:from>
    <cdr:to>
      <cdr:x>0.75806</cdr:x>
      <cdr:y>0.97436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4729086"/>
          <a:ext cx="4680520" cy="74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800" dirty="0" smtClean="0">
              <a:latin typeface="+mj-lt"/>
            </a:rPr>
            <a:t>1 632,3 </a:t>
          </a:r>
          <a:r>
            <a:rPr lang="ru-RU" sz="4800" dirty="0" err="1" smtClean="0">
              <a:latin typeface="+mj-lt"/>
            </a:rPr>
            <a:t>тыс.руб</a:t>
          </a:r>
          <a:r>
            <a:rPr lang="ru-RU" sz="4800" b="1" dirty="0" smtClean="0">
              <a:latin typeface="+mj-lt"/>
            </a:rPr>
            <a:t>.</a:t>
          </a:r>
          <a:endParaRPr lang="ru-RU" sz="4800" b="1" dirty="0"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0.30637</cdr:x>
      <cdr:y>0.83326</cdr:y>
    </cdr:from>
    <cdr:to>
      <cdr:x>0.95481</cdr:x>
      <cdr:y>0.95826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4464496"/>
          <a:ext cx="5639065" cy="669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800" dirty="0" smtClean="0">
              <a:latin typeface="+mj-lt"/>
            </a:rPr>
            <a:t>51 710,95 тыс. руб.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A31620-E494-44AC-93DA-C1186645A26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C23D2B-F561-4B81-8005-44126FEA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2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23D2B-F561-4B81-8005-44126FEA12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39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23D2B-F561-4B81-8005-44126FEA12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39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D976-5660-410C-BE12-29EE60D465B0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413D-67CE-4C98-8423-8832C5DEA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E54F-1DCE-4FB0-A2AE-D56711E7EBF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FA64-7DE8-43A3-A24D-1BAA25A3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E8CF-9E54-4C3D-A7FA-EB6661B3520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F23E-72D6-4007-8117-5DE6560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EB03-83F1-4885-A38B-53C95F8F3C8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B160-4324-4621-8194-EF6B7B71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1F59-3946-4D7D-AA4F-C757A12CEA61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BECC-A98D-4ED1-ABA6-6FEC597D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F55-D16B-4134-90AB-04211DD2A97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DCCB-3948-4820-8399-ECDA9454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472B-85A1-4D90-AD5E-D0732B9A323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E64D-9C22-4509-BF8D-EB92B1B8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A7F-302F-41C2-A5AB-AFA7238CBC9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F437-0DD3-40B9-A9C0-11A7B64D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454E-EC0E-4ED8-8799-E716A46E302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A523-344D-4E40-B56B-6FDBBEFB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678F-109D-4565-955D-717745AE2E0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C11B-684B-45AC-B11A-F9214A06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8CB0-C747-4B5B-B209-914054EBFCE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CD10-2148-418C-AEE2-D75D7E85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6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0058B-2C5A-42CB-92E4-91D3AF2797B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80C6E9-C172-48E8-AA2B-D58016907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492896"/>
            <a:ext cx="8458200" cy="214314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КОТЕЛЬНИЧСКИЙ РАЙОН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«Бюджет для граждан»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отчет об исполнении бюджета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 202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p:control spid="74763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01 00 «ОБЩЕГОСУДАРСТВЕННЫЕ ВОПРОСЫ»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за 2022 год на общегосударственные вопросы (01 раздел)</a:t>
            </a:r>
            <a:endParaRPr lang="ru-RU" sz="1200" dirty="0"/>
          </a:p>
        </p:txBody>
      </p:sp>
      <p:graphicFrame>
        <p:nvGraphicFramePr>
          <p:cNvPr id="287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688596"/>
              </p:ext>
            </p:extLst>
          </p:nvPr>
        </p:nvGraphicFramePr>
        <p:xfrm>
          <a:off x="500034" y="1263847"/>
          <a:ext cx="8286808" cy="5035410"/>
        </p:xfrm>
        <a:graphic>
          <a:graphicData uri="http://schemas.openxmlformats.org/drawingml/2006/table">
            <a:tbl>
              <a:tblPr/>
              <a:tblGrid>
                <a:gridCol w="6319209"/>
                <a:gridCol w="1967599"/>
              </a:tblGrid>
              <a:tr h="3846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тыс.руб.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главы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1301,02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аппарата  Котельничской районной Думы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1184,79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Содержание контрольно-счетной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комиссии муниципального образования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Котельничский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муниципальный район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1449,12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финансового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8645,99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аппарата управления образования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1841,59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администрации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30547,95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Судебная система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16,6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35"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деятельности по техническому обеспечению и обслуживанию администрации и органов местного самоуправления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3960,9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35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функционирования, использования и содержания муниципальной собственности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3309,95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Другие общегосударственные расходы (членские взносы в Ассоциацию)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03 00 «национальная безопасность и правоохранительная деятельность»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8858312" cy="114300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составил </a:t>
            </a:r>
            <a:r>
              <a:rPr lang="ru-RU" sz="1200" dirty="0" smtClean="0">
                <a:solidFill>
                  <a:schemeClr val="tx1"/>
                </a:solidFill>
              </a:rPr>
              <a:t>1 934,16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содержание единой дежурно-диспетчерской службы (ЕДДС) в </a:t>
            </a:r>
            <a:r>
              <a:rPr lang="ru-RU" sz="1200" dirty="0" smtClean="0">
                <a:solidFill>
                  <a:schemeClr val="tx1"/>
                </a:solidFill>
              </a:rPr>
              <a:t>2022 году </a:t>
            </a:r>
            <a:r>
              <a:rPr lang="ru-RU" sz="1200" dirty="0">
                <a:solidFill>
                  <a:schemeClr val="tx1"/>
                </a:solidFill>
              </a:rPr>
              <a:t>израсходовано </a:t>
            </a:r>
            <a:r>
              <a:rPr lang="ru-RU" sz="1200" dirty="0" smtClean="0">
                <a:solidFill>
                  <a:schemeClr val="tx1"/>
                </a:solidFill>
              </a:rPr>
              <a:t>1 924,16 тыс.рублей.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мероприятия по профилактике правонарушений и преступлений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муниципальном районе </a:t>
            </a:r>
            <a:r>
              <a:rPr lang="ru-RU" sz="1200" dirty="0" smtClean="0">
                <a:solidFill>
                  <a:schemeClr val="tx1"/>
                </a:solidFill>
              </a:rPr>
              <a:t>израсходовано 10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busters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38" y="2564904"/>
            <a:ext cx="3500437" cy="31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2987824" y="5949280"/>
            <a:ext cx="5639065" cy="6697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latin typeface="+mj-lt"/>
              </a:rPr>
              <a:t>1 934,16 тыс. руб.</a:t>
            </a:r>
          </a:p>
          <a:p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7611466"/>
              </p:ext>
            </p:extLst>
          </p:nvPr>
        </p:nvGraphicFramePr>
        <p:xfrm>
          <a:off x="251520" y="1196752"/>
          <a:ext cx="8696356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00 «национальная экономика»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по разделу «Национальная экономика»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0048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05 «сельское хозяйство и рыболовство»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796" y="1196752"/>
            <a:ext cx="8858312" cy="633155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prstClr val="black"/>
                </a:solidFill>
              </a:rPr>
              <a:t>Общий объем расходов районного бюджета по данному разделу составил </a:t>
            </a:r>
            <a:endParaRPr lang="ru-RU" sz="1700" dirty="0" smtClean="0">
              <a:solidFill>
                <a:prstClr val="black"/>
              </a:solidFill>
            </a:endParaRPr>
          </a:p>
          <a:p>
            <a:pPr indent="1793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prstClr val="black"/>
                </a:solidFill>
              </a:rPr>
              <a:t>10 793,49 </a:t>
            </a:r>
            <a:r>
              <a:rPr lang="ru-RU" sz="17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916832"/>
            <a:ext cx="8643998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</a:pPr>
            <a:endParaRPr lang="ru-RU" sz="1200" dirty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endParaRPr lang="ru-RU" sz="1200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 На  реализацию мероприятий по поддержке сельскохозяйственного производства, в том числе на возмещение части затрат на уплату процентов по инвестиционным кредитам (займам) в  агропромышленном комплексе в виде субвенций</a:t>
            </a:r>
          </a:p>
          <a:p>
            <a:pPr algn="ctr">
              <a:buFontTx/>
              <a:buChar char="-"/>
            </a:pPr>
            <a:endParaRPr lang="ru-RU" sz="2000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 Федеральный 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бюджет 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– 8411,36 </a:t>
            </a:r>
            <a:r>
              <a:rPr lang="ru-RU" sz="2000" b="1" dirty="0" err="1" smtClean="0">
                <a:solidFill>
                  <a:prstClr val="black"/>
                </a:solidFill>
                <a:cs typeface="Arial" charset="0"/>
              </a:rPr>
              <a:t>тыс.руб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 Областной 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бюджет – 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2382,13 тыс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. руб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algn="ctr">
              <a:buFontTx/>
              <a:buChar char="-"/>
            </a:pPr>
            <a:endParaRPr lang="ru-RU" sz="1200" b="1" dirty="0">
              <a:solidFill>
                <a:prstClr val="black"/>
              </a:solidFill>
              <a:cs typeface="Arial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843808" y="5949280"/>
            <a:ext cx="5639065" cy="6697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latin typeface="+mj-lt"/>
              </a:rPr>
              <a:t>10 793,49 тыс. руб.</a:t>
            </a:r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466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08 «ТРАНСПОРТ»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352928" cy="151216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Расходы на </a:t>
            </a:r>
            <a:r>
              <a:rPr lang="ru-RU" sz="1600" dirty="0" smtClean="0">
                <a:solidFill>
                  <a:prstClr val="black"/>
                </a:solidFill>
              </a:rPr>
              <a:t>выплату субсидий индивидуальным предпринимателям (юридическим лицам), осуществляющим услуги по перевозке пассажиров и багажа автомобильным транспортом на регулярных муниципальных маршрутах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Котельничского</a:t>
            </a:r>
            <a:r>
              <a:rPr lang="ru-RU" sz="1600" dirty="0" smtClean="0">
                <a:solidFill>
                  <a:prstClr val="black"/>
                </a:solidFill>
              </a:rPr>
              <a:t> района в сумме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                                             </a:t>
            </a:r>
            <a:r>
              <a:rPr lang="ru-RU" sz="3800" dirty="0" smtClean="0">
                <a:solidFill>
                  <a:prstClr val="black"/>
                </a:solidFill>
                <a:latin typeface="+mj-lt"/>
              </a:rPr>
              <a:t>2 111,76 </a:t>
            </a:r>
            <a:r>
              <a:rPr lang="ru-RU" sz="3800" dirty="0" err="1" smtClean="0">
                <a:solidFill>
                  <a:prstClr val="black"/>
                </a:solidFill>
                <a:latin typeface="+mj-lt"/>
              </a:rPr>
              <a:t>тыс.руб</a:t>
            </a:r>
            <a:r>
              <a:rPr lang="ru-RU" sz="3800" dirty="0">
                <a:solidFill>
                  <a:prstClr val="black"/>
                </a:solidFill>
                <a:latin typeface="+mj-lt"/>
              </a:rPr>
              <a:t>.</a:t>
            </a:r>
            <a:endParaRPr lang="ru-RU" sz="3800" dirty="0" smtClean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328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4269807"/>
              </p:ext>
            </p:extLst>
          </p:nvPr>
        </p:nvGraphicFramePr>
        <p:xfrm>
          <a:off x="412527" y="2996952"/>
          <a:ext cx="8462962" cy="3287165"/>
        </p:xfrm>
        <a:graphic>
          <a:graphicData uri="http://schemas.openxmlformats.org/drawingml/2006/table">
            <a:tbl>
              <a:tblPr/>
              <a:tblGrid>
                <a:gridCol w="6526212"/>
                <a:gridCol w="1936750"/>
              </a:tblGrid>
              <a:tr h="396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Название 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На возмещение части недополученных доходов, связанных с оказанием услуг по перевозке пассажиров транспортом общего пользования по муниципальным социальным маршрутам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Котельничского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313,68 (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702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В целях обеспечения мер по поддержке юридических лиц и индивидуальных предпринимателей, осуществляющих регулярные перевозки пассажиров и багажа автомобильным транспортом на муниципальных маршрутах регулярных перевозок на территории муниципального образования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Котельничский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муниципальный район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1 780,10 (обл.)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17,98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83178" y="5091122"/>
            <a:ext cx="3857652" cy="14287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prstClr val="black"/>
              </a:solidFill>
              <a:cs typeface="Arial" charset="0"/>
            </a:endParaRPr>
          </a:p>
          <a:p>
            <a:pPr indent="179388" algn="just"/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0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09 «дорожное хозяйство»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80728"/>
            <a:ext cx="8715436" cy="129614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Расходы </a:t>
            </a:r>
            <a:r>
              <a:rPr lang="ru-RU" sz="1600" dirty="0">
                <a:solidFill>
                  <a:prstClr val="black"/>
                </a:solidFill>
              </a:rPr>
              <a:t>на содержание автомобильных дорог составили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38 667,85 </a:t>
            </a:r>
            <a:r>
              <a:rPr lang="ru-RU" sz="1600" dirty="0" err="1" smtClean="0">
                <a:solidFill>
                  <a:prstClr val="black"/>
                </a:solidFill>
              </a:rPr>
              <a:t>тыс.руб</a:t>
            </a:r>
            <a:r>
              <a:rPr lang="ru-RU" sz="1600" dirty="0">
                <a:solidFill>
                  <a:prstClr val="black"/>
                </a:solidFill>
              </a:rPr>
              <a:t>., в том числе за счет средств </a:t>
            </a:r>
            <a:r>
              <a:rPr lang="ru-RU" sz="1600" dirty="0" smtClean="0">
                <a:solidFill>
                  <a:prstClr val="black"/>
                </a:solidFill>
              </a:rPr>
              <a:t>субсиди</a:t>
            </a:r>
            <a:r>
              <a:rPr lang="ru-RU" sz="1600" dirty="0">
                <a:solidFill>
                  <a:prstClr val="black"/>
                </a:solidFill>
              </a:rPr>
              <a:t>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из областного бюджета на осуществление дорожной </a:t>
            </a:r>
            <a:r>
              <a:rPr lang="ru-RU" sz="1600" dirty="0" smtClean="0">
                <a:solidFill>
                  <a:prstClr val="black"/>
                </a:solidFill>
              </a:rPr>
              <a:t>деятельности – 35 032,26 </a:t>
            </a:r>
            <a:r>
              <a:rPr lang="ru-RU" sz="1600" dirty="0" err="1" smtClean="0">
                <a:solidFill>
                  <a:prstClr val="black"/>
                </a:solidFill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Произведены следующие работы:</a:t>
            </a:r>
          </a:p>
        </p:txBody>
      </p:sp>
      <p:graphicFrame>
        <p:nvGraphicFramePr>
          <p:cNvPr id="328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8186993"/>
              </p:ext>
            </p:extLst>
          </p:nvPr>
        </p:nvGraphicFramePr>
        <p:xfrm>
          <a:off x="285720" y="2602984"/>
          <a:ext cx="8462962" cy="2339354"/>
        </p:xfrm>
        <a:graphic>
          <a:graphicData uri="http://schemas.openxmlformats.org/drawingml/2006/table">
            <a:tbl>
              <a:tblPr/>
              <a:tblGrid>
                <a:gridCol w="6526212"/>
                <a:gridCol w="1936750"/>
              </a:tblGrid>
              <a:tr h="233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Вид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33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Ремонт и содержание автомобильных дорог общего пользования вне границ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35 032,26 (обл.)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1 963,59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521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Разработка проекта «Организация дорожного движения в границах территории муниципального образования»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1 572,00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9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Исполнение судебных актов (административный штраф ГИБДД)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100,00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5235138"/>
            <a:ext cx="7560840" cy="129020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/>
            <a:r>
              <a:rPr lang="ru-RU" sz="1600" dirty="0">
                <a:solidFill>
                  <a:prstClr val="black"/>
                </a:solidFill>
                <a:cs typeface="Arial" charset="0"/>
              </a:rPr>
              <a:t>За счет средств дорожного фонда произведены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следующие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виды работ:</a:t>
            </a:r>
          </a:p>
          <a:p>
            <a:pPr indent="179388" algn="ctr"/>
            <a:r>
              <a:rPr lang="ru-RU" sz="1600" dirty="0">
                <a:solidFill>
                  <a:schemeClr val="tx1"/>
                </a:solidFill>
                <a:cs typeface="Arial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чистка дорог от снега, скашивание травы, очистка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автобусных остановок от снега и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грязи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, установка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и снятие дорожных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знаков, засыпка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щебнем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промоин, ямочный ремонт асфальтобетонной смесью, вырубка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кустарника и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подлеска и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другие виды работ.</a:t>
            </a:r>
          </a:p>
          <a:p>
            <a:pPr indent="179388" algn="just"/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3178" y="5091122"/>
            <a:ext cx="3857652" cy="14287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prstClr val="black"/>
              </a:solidFill>
              <a:cs typeface="Arial" charset="0"/>
            </a:endParaRPr>
          </a:p>
          <a:p>
            <a:pPr indent="179388" algn="just"/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2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12 Другие вопросы в области национальной экономики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71472" y="1285860"/>
            <a:ext cx="8001056" cy="7143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000240"/>
            <a:ext cx="7888960" cy="142876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Приобретены рамки для фотографий для оформления коллажа в рамках  проведения мероприятия «Поклон селу и людям в нем живущим» по формированию положительного имиджа малого и среднего предпринимательства, популяризации развития предпринимательских инициатив, стимулирования социальной ответственности субъектов малого и среднего предпринимательства, осуществляющих хозяйственную деятельность на территории сельских поселений </a:t>
            </a:r>
            <a:r>
              <a:rPr lang="ru-RU" sz="1400" b="1" dirty="0" err="1" smtClean="0">
                <a:solidFill>
                  <a:schemeClr val="tx1"/>
                </a:solidFill>
              </a:rPr>
              <a:t>Котельничского</a:t>
            </a:r>
            <a:r>
              <a:rPr lang="ru-RU" sz="1400" b="1" dirty="0" smtClean="0">
                <a:solidFill>
                  <a:schemeClr val="tx1"/>
                </a:solidFill>
              </a:rPr>
              <a:t> района – 3,0 </a:t>
            </a:r>
            <a:r>
              <a:rPr lang="ru-RU" sz="1400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00438"/>
            <a:ext cx="8001056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Установлены аншлаги «Стоп» в рамках исполнения перечня мероприятий по обеспечению соблюдения режима охраны особо охраняемой природной территории местного значения «</a:t>
            </a:r>
            <a:r>
              <a:rPr lang="ru-RU" sz="1400" b="1" dirty="0" err="1" smtClean="0">
                <a:solidFill>
                  <a:srgbClr val="000000"/>
                </a:solidFill>
              </a:rPr>
              <a:t>Жуковлянские</a:t>
            </a:r>
            <a:r>
              <a:rPr lang="ru-RU" sz="1400" b="1" dirty="0" smtClean="0">
                <a:solidFill>
                  <a:srgbClr val="000000"/>
                </a:solidFill>
              </a:rPr>
              <a:t> шаровидные конкреции» – 10 тыс</a:t>
            </a:r>
            <a:r>
              <a:rPr lang="ru-RU" sz="1400" b="1" dirty="0">
                <a:solidFill>
                  <a:srgbClr val="000000"/>
                </a:solidFill>
              </a:rPr>
              <a:t>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7607" y="5550331"/>
            <a:ext cx="4860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+mj-lt"/>
              </a:rPr>
              <a:t>137,85 тыс.руб</a:t>
            </a: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+mn-cs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14422"/>
            <a:ext cx="8072494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Освоены средства сельских поселений по переданным полномочиям  от сельских поселений Котельничского района по  вопросам градостроительства и архитектуры в сумме 6,35 тыс</a:t>
            </a:r>
            <a:r>
              <a:rPr lang="ru-RU" sz="1400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357694"/>
            <a:ext cx="7939142" cy="107157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Приведены документы территориального планирования и градостроительного зонирования в соответствие с требованиями законодательства Российской Федерации в </a:t>
            </a:r>
            <a:r>
              <a:rPr lang="ru-RU" sz="1400" b="1" dirty="0" err="1" smtClean="0">
                <a:solidFill>
                  <a:schemeClr val="tx1"/>
                </a:solidFill>
              </a:rPr>
              <a:t>Биртяевском</a:t>
            </a:r>
            <a:r>
              <a:rPr lang="ru-RU" sz="1400" b="1" dirty="0" smtClean="0">
                <a:solidFill>
                  <a:schemeClr val="tx1"/>
                </a:solidFill>
              </a:rPr>
              <a:t>, Покровском и Юбилейном сельских поселениях – 118,5тыс.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05 00 «жилищно-коммунальное хозяйство»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524" y="1196752"/>
            <a:ext cx="8786874" cy="30243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Общий </a:t>
            </a:r>
            <a:r>
              <a:rPr lang="ru-RU" sz="1300" dirty="0">
                <a:solidFill>
                  <a:prstClr val="black"/>
                </a:solidFill>
              </a:rPr>
              <a:t>объем расходов районного бюджета по данному разделу за </a:t>
            </a:r>
            <a:r>
              <a:rPr lang="ru-RU" sz="1300" dirty="0" smtClean="0">
                <a:solidFill>
                  <a:prstClr val="black"/>
                </a:solidFill>
              </a:rPr>
              <a:t>2022 </a:t>
            </a:r>
            <a:r>
              <a:rPr lang="ru-RU" sz="1300" dirty="0">
                <a:solidFill>
                  <a:prstClr val="black"/>
                </a:solidFill>
              </a:rPr>
              <a:t>год составил </a:t>
            </a:r>
            <a:r>
              <a:rPr lang="ru-RU" sz="1300" b="1" dirty="0" smtClean="0">
                <a:solidFill>
                  <a:prstClr val="black"/>
                </a:solidFill>
              </a:rPr>
              <a:t>35 154,88 </a:t>
            </a:r>
            <a:r>
              <a:rPr lang="ru-RU" sz="1300" dirty="0" err="1" smtClean="0">
                <a:solidFill>
                  <a:prstClr val="black"/>
                </a:solidFill>
              </a:rPr>
              <a:t>тыс.руб</a:t>
            </a:r>
            <a:r>
              <a:rPr lang="ru-RU" sz="1300" dirty="0" smtClean="0">
                <a:solidFill>
                  <a:prstClr val="black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Произведена </a:t>
            </a:r>
            <a:r>
              <a:rPr lang="ru-RU" sz="1200" dirty="0">
                <a:solidFill>
                  <a:prstClr val="black"/>
                </a:solidFill>
              </a:rPr>
              <a:t>уплата взносов на капитальный ремонт по жилому фонду в сумме </a:t>
            </a:r>
            <a:r>
              <a:rPr lang="ru-RU" sz="1200" b="1" dirty="0">
                <a:solidFill>
                  <a:prstClr val="black"/>
                </a:solidFill>
              </a:rPr>
              <a:t>102,28</a:t>
            </a:r>
            <a:r>
              <a:rPr lang="ru-RU" sz="1200" dirty="0">
                <a:solidFill>
                  <a:prstClr val="black"/>
                </a:solidFill>
              </a:rPr>
              <a:t> тыс. 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Освоены средства областных субсидий в сумме </a:t>
            </a:r>
            <a:r>
              <a:rPr lang="ru-RU" sz="1200" b="1" dirty="0" smtClean="0">
                <a:solidFill>
                  <a:prstClr val="black"/>
                </a:solidFill>
              </a:rPr>
              <a:t>23 388,99 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., </a:t>
            </a:r>
            <a:r>
              <a:rPr lang="ru-RU" sz="1200" dirty="0">
                <a:solidFill>
                  <a:prstClr val="black"/>
                </a:solidFill>
              </a:rPr>
              <a:t>в том </a:t>
            </a:r>
            <a:r>
              <a:rPr lang="ru-RU" sz="1200" dirty="0" smtClean="0">
                <a:solidFill>
                  <a:prstClr val="black"/>
                </a:solidFill>
              </a:rPr>
              <a:t>числе: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на </a:t>
            </a:r>
            <a:r>
              <a:rPr lang="ru-RU" sz="1200" dirty="0">
                <a:solidFill>
                  <a:prstClr val="black"/>
                </a:solidFill>
              </a:rPr>
              <a:t>подготовку объектов коммунальной структуры к работе в осенне-зимний период </a:t>
            </a:r>
            <a:r>
              <a:rPr lang="ru-RU" sz="1200" b="1" i="1" dirty="0">
                <a:solidFill>
                  <a:schemeClr val="tx1"/>
                </a:solidFill>
              </a:rPr>
              <a:t>11 514,09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</a:rPr>
              <a:t>: </a:t>
            </a:r>
            <a:r>
              <a:rPr lang="ru-RU" sz="1200" dirty="0" smtClean="0">
                <a:solidFill>
                  <a:prstClr val="black"/>
                </a:solidFill>
              </a:rPr>
              <a:t>произведен капитальный ремонт участков водопроводных и тепловых сетей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в поселках: Светлый, Ленинская Искра, </a:t>
            </a:r>
            <a:r>
              <a:rPr lang="ru-RU" sz="1200" dirty="0" err="1">
                <a:solidFill>
                  <a:srgbClr val="000000"/>
                </a:solidFill>
                <a:ea typeface="Times New Roman"/>
              </a:rPr>
              <a:t>Карпушино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; в с. </a:t>
            </a:r>
            <a:r>
              <a:rPr lang="ru-RU" sz="1200" dirty="0" err="1">
                <a:solidFill>
                  <a:srgbClr val="000000"/>
                </a:solidFill>
                <a:ea typeface="Times New Roman"/>
              </a:rPr>
              <a:t>Вишкиль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, ст. Ежиха. </a:t>
            </a:r>
            <a:r>
              <a:rPr lang="ru-RU" sz="1200" dirty="0">
                <a:solidFill>
                  <a:prstClr val="black"/>
                </a:solidFill>
              </a:rPr>
              <a:t>в сумме </a:t>
            </a:r>
            <a:r>
              <a:rPr lang="ru-RU" sz="1200" dirty="0" smtClean="0">
                <a:solidFill>
                  <a:prstClr val="black"/>
                </a:solidFill>
              </a:rPr>
              <a:t>10 919,73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</a:rPr>
              <a:t>Приобретен 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котел в котельную п. Комсомольский и 4 погружных скважинных  насоса с целью модернизации водопроводной сети в </a:t>
            </a:r>
            <a:r>
              <a:rPr lang="ru-RU" sz="1200" dirty="0" err="1">
                <a:solidFill>
                  <a:srgbClr val="000000"/>
                </a:solidFill>
                <a:ea typeface="Times New Roman"/>
              </a:rPr>
              <a:t>Биртяевском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, Комсомольском, Юбилейном и Спасском сельских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</a:rPr>
              <a:t>поселениях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на сумму 594,36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</a:rPr>
              <a:t>на обеспечение отопительного сезона 2021-2022 </a:t>
            </a:r>
            <a:r>
              <a:rPr lang="ru-RU" sz="1200" dirty="0" smtClean="0">
                <a:solidFill>
                  <a:prstClr val="black"/>
                </a:solidFill>
              </a:rPr>
              <a:t>годов (разница в тарифах) – 11 721,</a:t>
            </a:r>
            <a:r>
              <a:rPr lang="en-US" sz="1200" dirty="0" smtClean="0">
                <a:solidFill>
                  <a:prstClr val="black"/>
                </a:solidFill>
              </a:rPr>
              <a:t>40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на реализацию инициативных проектов в сумме 153,50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 – ремонт павильона артезианской скважины в п. Ленинская Искра. Также привлечены средства граждан, юридических лиц в сумме </a:t>
            </a:r>
            <a:r>
              <a:rPr lang="ru-RU" sz="1200" b="1" dirty="0" smtClean="0">
                <a:solidFill>
                  <a:prstClr val="black"/>
                </a:solidFill>
              </a:rPr>
              <a:t>64,70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Расходы за счет </a:t>
            </a:r>
            <a:r>
              <a:rPr lang="ru-RU" sz="1200" dirty="0" err="1">
                <a:solidFill>
                  <a:prstClr val="black"/>
                </a:solidFill>
              </a:rPr>
              <a:t>софинансирования</a:t>
            </a:r>
            <a:r>
              <a:rPr lang="ru-RU" sz="1200" dirty="0">
                <a:solidFill>
                  <a:prstClr val="black"/>
                </a:solidFill>
              </a:rPr>
              <a:t> из районного бюджета к областным субсидиям составили </a:t>
            </a:r>
            <a:r>
              <a:rPr lang="ru-RU" sz="1200" b="1" dirty="0" smtClean="0">
                <a:solidFill>
                  <a:prstClr val="black"/>
                </a:solidFill>
              </a:rPr>
              <a:t>6</a:t>
            </a:r>
            <a:r>
              <a:rPr lang="en-US" sz="1200" b="1" dirty="0" smtClean="0">
                <a:solidFill>
                  <a:prstClr val="black"/>
                </a:solidFill>
              </a:rPr>
              <a:t>32</a:t>
            </a:r>
            <a:r>
              <a:rPr lang="ru-RU" sz="1200" b="1" dirty="0" smtClean="0">
                <a:solidFill>
                  <a:prstClr val="black"/>
                </a:solidFill>
              </a:rPr>
              <a:t>,</a:t>
            </a:r>
            <a:r>
              <a:rPr lang="en-US" sz="1200" b="1" dirty="0" smtClean="0">
                <a:solidFill>
                  <a:prstClr val="black"/>
                </a:solidFill>
              </a:rPr>
              <a:t>99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тыс. руб.,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За счет средств районного бюджета произведены расходы в сумме </a:t>
            </a:r>
            <a:r>
              <a:rPr lang="ru-RU" sz="1200" b="1" i="1" dirty="0" smtClean="0">
                <a:solidFill>
                  <a:prstClr val="black"/>
                </a:solidFill>
              </a:rPr>
              <a:t>10 965,9</a:t>
            </a:r>
            <a:r>
              <a:rPr lang="en-US" sz="1200" b="1" i="1" dirty="0" smtClean="0">
                <a:solidFill>
                  <a:prstClr val="black"/>
                </a:solidFill>
              </a:rPr>
              <a:t>2</a:t>
            </a:r>
            <a:r>
              <a:rPr lang="ru-RU" sz="1200" b="1" i="1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., в том числе: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</a:rPr>
              <a:t>оплата услуг по подготовке сметных расчетов при проведении аварийно-восстановительных работ – 108,48 </a:t>
            </a: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аварийно-восстановительные работы систем тепло-водо-энергоснабжения - 4 221,0</a:t>
            </a:r>
            <a:r>
              <a:rPr lang="en-US" sz="1200" dirty="0" smtClean="0">
                <a:solidFill>
                  <a:prstClr val="black"/>
                </a:solidFill>
              </a:rPr>
              <a:t>1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оплата услуг </a:t>
            </a:r>
            <a:r>
              <a:rPr lang="ru-RU" sz="1200" dirty="0">
                <a:solidFill>
                  <a:prstClr val="black"/>
                </a:solidFill>
              </a:rPr>
              <a:t>по </a:t>
            </a:r>
            <a:r>
              <a:rPr lang="ru-RU" sz="1200" dirty="0" smtClean="0">
                <a:solidFill>
                  <a:prstClr val="black"/>
                </a:solidFill>
              </a:rPr>
              <a:t>составлению проектно-сметной документации по капремонту систем тепло-водоснабжения – 63,50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</a:rPr>
              <a:t>о</a:t>
            </a:r>
            <a:r>
              <a:rPr lang="ru-RU" sz="1200" dirty="0" smtClean="0">
                <a:solidFill>
                  <a:prstClr val="black"/>
                </a:solidFill>
              </a:rPr>
              <a:t>плата за электроэнергию объектов водоснабжения  - 3 081,92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prstClr val="black"/>
                </a:solidFill>
              </a:rPr>
              <a:t>п</a:t>
            </a:r>
            <a:r>
              <a:rPr lang="ru-RU" sz="1200" dirty="0" smtClean="0">
                <a:solidFill>
                  <a:prstClr val="black"/>
                </a:solidFill>
              </a:rPr>
              <a:t>окупка и установка шкафа управления погружным насосом – 210,42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- на погашение задолженности за электроэнергию, текущий ремонт </a:t>
            </a:r>
            <a:r>
              <a:rPr lang="ru-RU" sz="1200" dirty="0">
                <a:solidFill>
                  <a:prstClr val="black"/>
                </a:solidFill>
              </a:rPr>
              <a:t>водопровода </a:t>
            </a:r>
            <a:r>
              <a:rPr lang="ru-RU" sz="1200" dirty="0" smtClean="0">
                <a:solidFill>
                  <a:prstClr val="black"/>
                </a:solidFill>
              </a:rPr>
              <a:t>по решению арбитражного суда</a:t>
            </a:r>
            <a:r>
              <a:rPr lang="ru-RU" sz="1200" dirty="0">
                <a:solidFill>
                  <a:prstClr val="black"/>
                </a:solidFill>
              </a:rPr>
              <a:t>, уплату административного </a:t>
            </a:r>
            <a:r>
              <a:rPr lang="ru-RU" sz="1200" dirty="0" smtClean="0">
                <a:solidFill>
                  <a:prstClr val="black"/>
                </a:solidFill>
              </a:rPr>
              <a:t>штрафа и судебных расходов в сумме 3 280,59 </a:t>
            </a: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Рисунок 5" descr="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263449"/>
            <a:ext cx="2376264" cy="162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38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c0632cc76566fe8dd5db3601f5a0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857760"/>
            <a:ext cx="2857520" cy="159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00 «образование»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Функциональная структура расходов районного бюджета по управлению образования </a:t>
            </a:r>
            <a:r>
              <a:rPr lang="ru-RU" sz="1300" dirty="0" smtClean="0">
                <a:solidFill>
                  <a:schemeClr val="tx1"/>
                </a:solidFill>
              </a:rPr>
              <a:t>администрации Котельничского </a:t>
            </a:r>
            <a:r>
              <a:rPr lang="ru-RU" sz="1300" dirty="0">
                <a:solidFill>
                  <a:schemeClr val="tx1"/>
                </a:solidFill>
              </a:rPr>
              <a:t>района за 12 месяцев </a:t>
            </a:r>
            <a:r>
              <a:rPr lang="ru-RU" sz="1300" dirty="0" smtClean="0">
                <a:solidFill>
                  <a:schemeClr val="tx1"/>
                </a:solidFill>
              </a:rPr>
              <a:t>2022 года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>
                <a:solidFill>
                  <a:schemeClr val="tx1"/>
                </a:solidFill>
                <a:cs typeface="Arial" charset="0"/>
              </a:rPr>
              <a:t>0701 Дошкольное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4 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учреждений дошкольного образования) –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                         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34 231,92 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ыс.руб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835824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0702 Общее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12 образовательных учреждений – 154 641,4 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  <a:r>
              <a:rPr lang="en-US" sz="1300" dirty="0">
                <a:solidFill>
                  <a:schemeClr val="tx1"/>
                </a:solidFill>
              </a:rPr>
              <a:t>)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000504"/>
            <a:ext cx="8429684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0707 Молодежная политика и оздоровление детей (программа по развитию молодежной политики) –                     194,12 тыс.руб.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572008"/>
            <a:ext cx="8429684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0709 Другие вопросы в области образования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централизованной </a:t>
            </a:r>
            <a:r>
              <a:rPr lang="ru-RU" sz="1300" dirty="0">
                <a:solidFill>
                  <a:schemeClr val="tx1"/>
                </a:solidFill>
              </a:rPr>
              <a:t>бухгалтерии управления образования, содержание методологического отдела) – </a:t>
            </a:r>
            <a:r>
              <a:rPr lang="ru-RU" sz="1300" dirty="0" smtClean="0">
                <a:solidFill>
                  <a:schemeClr val="tx1"/>
                </a:solidFill>
              </a:rPr>
              <a:t>7 676,2 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4152" y="5632212"/>
            <a:ext cx="4934352" cy="70788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+mj-lt"/>
              </a:rPr>
              <a:t>223 947,94 </a:t>
            </a:r>
            <a:r>
              <a:rPr lang="ru-RU" sz="4000" dirty="0">
                <a:latin typeface="+mj-lt"/>
              </a:rPr>
              <a:t>тыс.руб.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928934"/>
            <a:ext cx="81439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0703 Дополнительное образование детей (расходы на содержание 3 учреждений дополнительного образования – 27 143,09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00438"/>
            <a:ext cx="82963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0705  </a:t>
            </a:r>
            <a:r>
              <a:rPr lang="en-US" sz="1300" dirty="0" err="1" smtClean="0">
                <a:solidFill>
                  <a:schemeClr val="tx1"/>
                </a:solidFill>
              </a:rPr>
              <a:t>Профессиональная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подготовка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</a:rPr>
              <a:t>переподготовка</a:t>
            </a:r>
            <a:r>
              <a:rPr lang="en-US" sz="1300" dirty="0" smtClean="0">
                <a:solidFill>
                  <a:schemeClr val="tx1"/>
                </a:solidFill>
              </a:rPr>
              <a:t> и </a:t>
            </a:r>
            <a:r>
              <a:rPr lang="en-US" sz="1300" dirty="0" err="1" smtClean="0">
                <a:solidFill>
                  <a:schemeClr val="tx1"/>
                </a:solidFill>
              </a:rPr>
              <a:t>повышение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квалификации</a:t>
            </a:r>
            <a:r>
              <a:rPr lang="ru-RU" sz="1300" dirty="0" smtClean="0">
                <a:solidFill>
                  <a:schemeClr val="tx1"/>
                </a:solidFill>
              </a:rPr>
              <a:t> – 61,21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01 «дошкольное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«дошкольное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2022 году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тыс.руб.</a:t>
            </a:r>
          </a:p>
        </p:txBody>
      </p:sp>
      <p:graphicFrame>
        <p:nvGraphicFramePr>
          <p:cNvPr id="36866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0915678"/>
              </p:ext>
            </p:extLst>
          </p:nvPr>
        </p:nvGraphicFramePr>
        <p:xfrm>
          <a:off x="964406" y="1484784"/>
          <a:ext cx="7367587" cy="4686300"/>
        </p:xfrm>
        <a:graphic>
          <a:graphicData uri="http://schemas.openxmlformats.org/presentationml/2006/ole">
            <p:oleObj spid="_x0000_s53316" name="Лист" r:id="rId3" imgW="8581913" imgH="5457868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98053" y="5379707"/>
            <a:ext cx="5934387" cy="9296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latinLnBrk="0" hangingPunct="1">
              <a:lnSpc>
                <a:spcPts val="3100"/>
              </a:lnSpc>
              <a:buClrTx/>
              <a:buSzTx/>
              <a:buFontTx/>
              <a:buNone/>
              <a:tabLst/>
              <a:defRPr/>
            </a:pPr>
            <a:r>
              <a:rPr lang="ru-RU" sz="4800" dirty="0">
                <a:latin typeface="+mj-lt"/>
                <a:cs typeface="Arial" charset="0"/>
              </a:rPr>
              <a:t>34 231,92 </a:t>
            </a:r>
            <a:r>
              <a:rPr lang="ru-RU" sz="4800" dirty="0" err="1">
                <a:latin typeface="+mj-lt"/>
                <a:cs typeface="Arial" charset="0"/>
              </a:rPr>
              <a:t>тыс.руб</a:t>
            </a:r>
            <a:r>
              <a:rPr lang="ru-RU" sz="4800" dirty="0">
                <a:latin typeface="+mj-lt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Основные параметры районного бюджета, тыс.руб.</a:t>
            </a:r>
            <a:endParaRPr lang="ru-RU" sz="25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7688" y="4572000"/>
            <a:ext cx="714375" cy="785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21934">
            <a:off x="1714500" y="4214813"/>
            <a:ext cx="6000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962310">
            <a:off x="2075848" y="2277161"/>
            <a:ext cx="1143000" cy="1225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474287,52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014567">
            <a:off x="3213550" y="2713228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492478,36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961720">
            <a:off x="5151233" y="3205279"/>
            <a:ext cx="1143000" cy="125180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521154,68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019546">
            <a:off x="6297826" y="3654329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472890,56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5516563"/>
            <a:ext cx="792162" cy="4333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План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6375" y="5516563"/>
            <a:ext cx="792163" cy="4333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Факт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 rot="969834">
            <a:off x="2492742" y="1832781"/>
            <a:ext cx="21022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Доходы</a:t>
            </a:r>
            <a:r>
              <a:rPr lang="en-US" dirty="0">
                <a:latin typeface="Franklin Gothic Book"/>
              </a:rPr>
              <a:t> </a:t>
            </a:r>
            <a:r>
              <a:rPr lang="ru-RU" dirty="0">
                <a:latin typeface="Franklin Gothic Book"/>
              </a:rPr>
              <a:t>                                       на конец года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 rot="925051">
            <a:off x="5543786" y="2711652"/>
            <a:ext cx="213126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Расходы </a:t>
            </a:r>
          </a:p>
          <a:p>
            <a:pPr algn="ctr"/>
            <a:r>
              <a:rPr lang="ru-RU" dirty="0">
                <a:latin typeface="Franklin Gothic Book"/>
              </a:rPr>
              <a:t>на конец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9967669"/>
              </p:ext>
            </p:extLst>
          </p:nvPr>
        </p:nvGraphicFramePr>
        <p:xfrm>
          <a:off x="1857375" y="2998788"/>
          <a:ext cx="6827838" cy="3287712"/>
        </p:xfrm>
        <a:graphic>
          <a:graphicData uri="http://schemas.openxmlformats.org/presentationml/2006/ole">
            <p:oleObj spid="_x0000_s52292" name="Лист" r:id="rId3" imgW="8886969" imgH="4200397" progId="Excel.Sheet.8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02 «общее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«общее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2022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200026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Расходы </a:t>
            </a:r>
            <a:r>
              <a:rPr lang="ru-RU" sz="1100" dirty="0">
                <a:solidFill>
                  <a:schemeClr val="tx1"/>
                </a:solidFill>
              </a:rPr>
              <a:t>по разделу 0702 «Общее образование» включают в себя расходы общеобразовательных </a:t>
            </a:r>
            <a:r>
              <a:rPr lang="ru-RU" sz="1100" dirty="0" smtClean="0">
                <a:solidFill>
                  <a:schemeClr val="tx1"/>
                </a:solidFill>
              </a:rPr>
              <a:t>учреждений.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Освоены </a:t>
            </a:r>
            <a:r>
              <a:rPr lang="en-US" sz="1100" dirty="0" err="1" smtClean="0">
                <a:solidFill>
                  <a:schemeClr val="tx1"/>
                </a:solidFill>
              </a:rPr>
              <a:t>феде</a:t>
            </a:r>
            <a:r>
              <a:rPr lang="ru-RU" sz="1100" dirty="0" err="1" smtClean="0">
                <a:solidFill>
                  <a:schemeClr val="tx1"/>
                </a:solidFill>
              </a:rPr>
              <a:t>р</a:t>
            </a:r>
            <a:r>
              <a:rPr lang="en-US" sz="1100" dirty="0" err="1" smtClean="0">
                <a:solidFill>
                  <a:schemeClr val="tx1"/>
                </a:solidFill>
              </a:rPr>
              <a:t>альные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средства </a:t>
            </a:r>
            <a:r>
              <a:rPr lang="en-US" sz="1100" dirty="0" err="1" smtClean="0">
                <a:solidFill>
                  <a:schemeClr val="tx1"/>
                </a:solidFill>
              </a:rPr>
              <a:t>на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организацию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бесплатного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горячего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питания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обучающихся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получающих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начальное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общее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образование</a:t>
            </a:r>
            <a:r>
              <a:rPr lang="en-US" sz="1100" dirty="0" smtClean="0">
                <a:solidFill>
                  <a:schemeClr val="tx1"/>
                </a:solidFill>
              </a:rPr>
              <a:t> – </a:t>
            </a:r>
            <a:r>
              <a:rPr lang="ru-RU" sz="1100" dirty="0" smtClean="0">
                <a:solidFill>
                  <a:schemeClr val="tx1"/>
                </a:solidFill>
              </a:rPr>
              <a:t>3 325,3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тыс</a:t>
            </a:r>
            <a:r>
              <a:rPr lang="en-US" sz="1100" dirty="0" smtClean="0">
                <a:solidFill>
                  <a:schemeClr val="tx1"/>
                </a:solidFill>
              </a:rPr>
              <a:t>. </a:t>
            </a:r>
            <a:r>
              <a:rPr lang="en-US" sz="1100" dirty="0" err="1" smtClean="0">
                <a:solidFill>
                  <a:schemeClr val="tx1"/>
                </a:solidFill>
              </a:rPr>
              <a:t>руб</a:t>
            </a:r>
            <a:r>
              <a:rPr lang="en-US" sz="1100" dirty="0" smtClean="0">
                <a:solidFill>
                  <a:schemeClr val="tx1"/>
                </a:solidFill>
              </a:rPr>
              <a:t>.; </a:t>
            </a:r>
            <a:r>
              <a:rPr lang="en-US" sz="1100" dirty="0" err="1" smtClean="0">
                <a:solidFill>
                  <a:schemeClr val="tx1"/>
                </a:solidFill>
              </a:rPr>
              <a:t>выплачено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ежемесячное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вознаграждение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за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классное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руководство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педагогическим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работникам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общеобразовательных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организаций</a:t>
            </a:r>
            <a:r>
              <a:rPr lang="en-US" sz="1100" dirty="0" smtClean="0">
                <a:solidFill>
                  <a:schemeClr val="tx1"/>
                </a:solidFill>
              </a:rPr>
              <a:t> в </a:t>
            </a:r>
            <a:r>
              <a:rPr lang="en-US" sz="1100" dirty="0" err="1" smtClean="0">
                <a:solidFill>
                  <a:schemeClr val="tx1"/>
                </a:solidFill>
              </a:rPr>
              <a:t>сумме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6 869,7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тыс.руб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r>
              <a:rPr lang="ru-RU" sz="1100" dirty="0" smtClean="0">
                <a:solidFill>
                  <a:schemeClr val="tx1"/>
                </a:solidFill>
              </a:rPr>
              <a:t>; израсходованы средства областного бюджета с </a:t>
            </a:r>
            <a:r>
              <a:rPr lang="ru-RU" sz="110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100" dirty="0" smtClean="0">
                <a:solidFill>
                  <a:schemeClr val="tx1"/>
                </a:solidFill>
              </a:rPr>
              <a:t> из районного бюджета на реализацию мер, направленных на выполнение предписаний надзорных органов и приведение зданий в соответствие с требованиями, предъявляемыми к безопасности в процессе эксплуатации – 228,8 тыс.руб., средства областного бюджета по предоставлению бесплатного горячего питания детей военнослужащих – 27,22 тыс. руб. и на организацию питания по программе дошкольного образования – 67 тыс. руб., средства из области по приобретению новогодних подарков обучающимся начальных классов – 88,8 тыс. руб., а также выплачена компенсация за подготовку и проведение государственной итоговой аттестации – 34,82 тыс. руб. Также за счет средств районного бюджета проведены мероприятия </a:t>
            </a:r>
            <a:r>
              <a:rPr lang="ru-RU" sz="1100" dirty="0">
                <a:solidFill>
                  <a:schemeClr val="tx1"/>
                </a:solidFill>
              </a:rPr>
              <a:t>по подготовке образовательных учреждений к новому учебному </a:t>
            </a:r>
            <a:r>
              <a:rPr lang="ru-RU" sz="1100" dirty="0" smtClean="0">
                <a:solidFill>
                  <a:schemeClr val="tx1"/>
                </a:solidFill>
              </a:rPr>
              <a:t>году в объеме финансирования 5 130,07 тыс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  <a:r>
              <a:rPr lang="ru-RU" sz="1100" dirty="0" smtClean="0">
                <a:solidFill>
                  <a:schemeClr val="tx1"/>
                </a:solidFill>
              </a:rPr>
              <a:t>руб., на средства районного бюджета обеспечено </a:t>
            </a:r>
            <a:r>
              <a:rPr lang="ru-RU" sz="1100" dirty="0">
                <a:solidFill>
                  <a:schemeClr val="tx1"/>
                </a:solidFill>
              </a:rPr>
              <a:t>питания льготной категории детей в образовательных </a:t>
            </a:r>
            <a:r>
              <a:rPr lang="ru-RU" sz="1100" dirty="0" smtClean="0">
                <a:solidFill>
                  <a:schemeClr val="tx1"/>
                </a:solidFill>
              </a:rPr>
              <a:t>учреждениях Котельничского </a:t>
            </a:r>
            <a:r>
              <a:rPr lang="ru-RU" sz="1100" dirty="0">
                <a:solidFill>
                  <a:schemeClr val="tx1"/>
                </a:solidFill>
              </a:rPr>
              <a:t>района </a:t>
            </a:r>
            <a:r>
              <a:rPr lang="ru-RU" sz="1100" dirty="0" smtClean="0">
                <a:solidFill>
                  <a:schemeClr val="tx1"/>
                </a:solidFill>
              </a:rPr>
              <a:t>– 30 тыс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  <a:r>
              <a:rPr lang="ru-RU" sz="1100" dirty="0" smtClean="0">
                <a:solidFill>
                  <a:schemeClr val="tx1"/>
                </a:solidFill>
              </a:rPr>
              <a:t>руб., возврат нецелевого использования средств – 40,76 тыс. руб.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2483768" y="5857892"/>
            <a:ext cx="6376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154 641,4 тыс. руб.</a:t>
            </a:r>
            <a:endParaRPr lang="ru-RU" sz="4800" dirty="0">
              <a:latin typeface="+mj-lt"/>
            </a:endParaRPr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 rot="10800000" flipV="1">
            <a:off x="373552" y="3573133"/>
            <a:ext cx="2198181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рамках национального проекта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«Образование» 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реализованы два федеральных проекта: -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«Патриотическое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воспитание граждан Российской Федерации»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обеспечение деятельности советников директора в сумме 148,94 тыс. руб.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Успех каждого ребенка»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отремонтирован спортзал в школе с. Юрьево в сумме 4090,87 тыс. руб.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100013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</a:t>
            </a:r>
            <a:r>
              <a:rPr lang="ru-RU" sz="25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03 «дополнительное образование детей»</a:t>
            </a: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«дополнительное образование детей»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2022 году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642942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schemeClr val="tx1"/>
                </a:solidFill>
              </a:rPr>
              <a:t>Расходы по разделу </a:t>
            </a:r>
            <a:r>
              <a:rPr lang="ru-RU" sz="1150" dirty="0" smtClean="0">
                <a:solidFill>
                  <a:schemeClr val="tx1"/>
                </a:solidFill>
              </a:rPr>
              <a:t>0703 «Дополнительное образование детей» </a:t>
            </a:r>
            <a:r>
              <a:rPr lang="ru-RU" sz="1150" dirty="0">
                <a:solidFill>
                  <a:schemeClr val="tx1"/>
                </a:solidFill>
              </a:rPr>
              <a:t>включают в себя расходы </a:t>
            </a:r>
            <a:r>
              <a:rPr lang="ru-RU" sz="1150" dirty="0" smtClean="0">
                <a:solidFill>
                  <a:schemeClr val="tx1"/>
                </a:solidFill>
              </a:rPr>
              <a:t>на содержание трех учреждений дополнительного образования. 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2195736" y="5805264"/>
            <a:ext cx="637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27 143,09 тыс</a:t>
            </a:r>
            <a:r>
              <a:rPr lang="ru-RU" sz="4800" dirty="0">
                <a:latin typeface="+mj-lt"/>
              </a:rPr>
              <a:t>. руб.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28662" y="1857364"/>
          <a:ext cx="74295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dirty="0" smtClean="0"/>
              <a:t>07 05 «Профессиональная подготовка, </a:t>
            </a:r>
            <a:br>
              <a:rPr lang="ru-RU" sz="2500" dirty="0" smtClean="0"/>
            </a:br>
            <a:r>
              <a:rPr lang="ru-RU" sz="2500" dirty="0" smtClean="0"/>
              <a:t>переподготовка и повышение квалификации»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Обучение муниципальных служащих на курсах повышения квалификации по программам:</a:t>
            </a:r>
          </a:p>
          <a:p>
            <a:r>
              <a:rPr lang="ru-RU" sz="1600" dirty="0" smtClean="0"/>
              <a:t>«Стратегическое планирование в муниципальных образованиях»</a:t>
            </a:r>
          </a:p>
          <a:p>
            <a:r>
              <a:rPr lang="ru-RU" sz="1600" dirty="0" smtClean="0"/>
              <a:t>«Противодействие коррупции: вопросы реализации государственной и муниципальной антикоррупционной политики»</a:t>
            </a:r>
          </a:p>
          <a:p>
            <a:r>
              <a:rPr lang="ru-RU" sz="1600" dirty="0" smtClean="0"/>
              <a:t>«Повышение квалификации управленческих кадров в органах местного самоуправления в сфере жизнеобеспечения»</a:t>
            </a:r>
          </a:p>
          <a:p>
            <a:r>
              <a:rPr lang="ru-RU" sz="1600" dirty="0" smtClean="0"/>
              <a:t>«Противодействие экстремизму и терроризму»</a:t>
            </a:r>
          </a:p>
          <a:p>
            <a:r>
              <a:rPr lang="ru-RU" sz="1600" dirty="0" smtClean="0"/>
              <a:t>«Государственная политика в области противодействия коррупции»</a:t>
            </a:r>
          </a:p>
          <a:p>
            <a:r>
              <a:rPr lang="ru-RU" sz="1600" dirty="0" smtClean="0"/>
              <a:t>«Деловые коммуникации»</a:t>
            </a:r>
            <a:endParaRPr lang="ru-RU" sz="1600" dirty="0"/>
          </a:p>
        </p:txBody>
      </p:sp>
      <p:pic>
        <p:nvPicPr>
          <p:cNvPr id="117764" name="Picture 4" descr="C:\Users\User\Desktop\1656497866general_pages_29_June_2022_i50978_razrabotana_novaya_programma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4"/>
            <a:ext cx="3248016" cy="2165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755577" y="5190290"/>
            <a:ext cx="4105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j-lt"/>
              </a:rPr>
              <a:t>61,2 тыс. руб.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6429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07 «молодежная политика и оздоровление детей»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направления в области молодежной политики и оздоровления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8286808" cy="521497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Реализация развития молодежной политики в </a:t>
            </a:r>
            <a:r>
              <a:rPr lang="ru-RU" sz="1400" dirty="0" err="1" smtClean="0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 районе Кировской области – 94,69 тыс. руб.: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Акция «Помним и благодарим!»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Творческий конкурс «Я – патриот России»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Конкурс «Мисс осень 2022»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Районный день призывника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Молодежный фестиваль национальных культур «Дружба народов»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Конкурс юных инспекторов движения «Безопасное колесо»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Акция «Спасибо деду за победу!»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Акция «Помним и благодарим!»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Велопробег, посвященный Международному Дню защиты детей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Проведение конкурса среди молодых работников сельскохозяйственного</a:t>
            </a:r>
          </a:p>
          <a:p>
            <a:pPr indent="179388" algn="just"/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производства района «Лучший по профессии» в 2022 году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Районный праздник, посвященный Всемирному Дню волонтеров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Семейный праздник «Катерина – </a:t>
            </a:r>
            <a:r>
              <a:rPr lang="ru-RU" sz="1400" dirty="0" err="1" smtClean="0">
                <a:solidFill>
                  <a:schemeClr val="tx1"/>
                </a:solidFill>
                <a:cs typeface="Arial" charset="0"/>
              </a:rPr>
              <a:t>санница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» и другие мероприятия</a:t>
            </a:r>
          </a:p>
          <a:p>
            <a:pPr indent="179388" algn="just"/>
            <a:endParaRPr lang="ru-RU" sz="14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2. Расходы по мероприятиям на проведение комплексных мер профилактики немедицинского потребления наркотических средств и их незаконного оборота 4,89 тыс.руб. </a:t>
            </a:r>
          </a:p>
          <a:p>
            <a:pPr indent="179388" algn="just"/>
            <a:endParaRPr lang="ru-RU" sz="14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3. Приобретение продуктов для организации питания детей в лагерях, организованных образовательными организациями, осуществляющими организацию отдыха и оздоровления обучающихся в каникулярное время – 94,54 тыс.руб.(средства областного и районного бюджетов)</a:t>
            </a:r>
          </a:p>
          <a:p>
            <a:pPr indent="179388" algn="just">
              <a:buFontTx/>
              <a:buChar char="-"/>
            </a:pPr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8920" name="Рисунок 7" descr="263269_html_20a4049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428868"/>
            <a:ext cx="2928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2915816" y="6064260"/>
            <a:ext cx="6085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>
                <a:latin typeface="+mj-lt"/>
              </a:rPr>
              <a:t>194,12</a:t>
            </a:r>
            <a:r>
              <a:rPr lang="ru-RU" sz="3800" b="1" dirty="0" smtClean="0">
                <a:latin typeface="+mj-lt"/>
              </a:rPr>
              <a:t> тыс</a:t>
            </a:r>
            <a:r>
              <a:rPr lang="ru-RU" sz="3800" b="1" dirty="0">
                <a:latin typeface="+mj-lt"/>
              </a:rPr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08 00 «культура и кинематография»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358246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Оказание услуг в сфере культуры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районе осуществляют: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</a:t>
            </a:r>
            <a:r>
              <a:rPr lang="ru-RU" sz="1200" dirty="0" err="1">
                <a:solidFill>
                  <a:schemeClr val="tx1"/>
                </a:solidFill>
              </a:rPr>
              <a:t>Котельничская</a:t>
            </a:r>
            <a:r>
              <a:rPr lang="ru-RU" sz="1200" dirty="0">
                <a:solidFill>
                  <a:schemeClr val="tx1"/>
                </a:solidFill>
              </a:rPr>
              <a:t> районная центральная библиотека» </a:t>
            </a:r>
            <a:r>
              <a:rPr lang="ru-RU" sz="1200" dirty="0" smtClean="0">
                <a:solidFill>
                  <a:schemeClr val="tx1"/>
                </a:solidFill>
              </a:rPr>
              <a:t>– 4145,45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«Музей истории крестьянства им. </a:t>
            </a:r>
            <a:r>
              <a:rPr lang="ru-RU" sz="1200" dirty="0" err="1">
                <a:solidFill>
                  <a:schemeClr val="tx1"/>
                </a:solidFill>
              </a:rPr>
              <a:t>А.М.Ронжина</a:t>
            </a:r>
            <a:r>
              <a:rPr lang="ru-RU" sz="1200" dirty="0">
                <a:solidFill>
                  <a:schemeClr val="tx1"/>
                </a:solidFill>
              </a:rPr>
              <a:t>» </a:t>
            </a:r>
            <a:r>
              <a:rPr lang="ru-RU" sz="1200" dirty="0" smtClean="0">
                <a:solidFill>
                  <a:schemeClr val="tx1"/>
                </a:solidFill>
              </a:rPr>
              <a:t>- 3541,81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«Вятский центр культуры» – </a:t>
            </a:r>
            <a:r>
              <a:rPr lang="ru-RU" sz="1200" dirty="0" smtClean="0">
                <a:solidFill>
                  <a:schemeClr val="tx1"/>
                </a:solidFill>
              </a:rPr>
              <a:t>3718,76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71678"/>
            <a:ext cx="3571900" cy="25003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Проведение </a:t>
            </a:r>
            <a:r>
              <a:rPr lang="ru-RU" sz="1000" b="1" dirty="0">
                <a:solidFill>
                  <a:schemeClr val="tx1"/>
                </a:solidFill>
              </a:rPr>
              <a:t>районных </a:t>
            </a:r>
            <a:r>
              <a:rPr lang="ru-RU" sz="1000" b="1" dirty="0" smtClean="0">
                <a:solidFill>
                  <a:schemeClr val="tx1"/>
                </a:solidFill>
              </a:rPr>
              <a:t>мероприятий 144,35 </a:t>
            </a:r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</a:rPr>
              <a:t>..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фестиваль старинных праздников, обрядов и забав «Как бывало в старину»;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конкурс детского и юношеского творчества «Юные дарования»;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Праздник русской культуры «Иванов день»;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фестиваль «Вятская </a:t>
            </a:r>
            <a:r>
              <a:rPr lang="ru-RU" sz="1000" dirty="0" err="1" smtClean="0">
                <a:solidFill>
                  <a:schemeClr val="tx1"/>
                </a:solidFill>
              </a:rPr>
              <a:t>скоморошина</a:t>
            </a:r>
            <a:r>
              <a:rPr lang="ru-RU" sz="1000" dirty="0" smtClean="0">
                <a:solidFill>
                  <a:schemeClr val="tx1"/>
                </a:solidFill>
              </a:rPr>
              <a:t>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фестиваль художественного творчества ветеранов «Будьте молоды душой, несмотря на возраст»;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Районное мероприятие «С днем рождения музей»;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Литературно – поэтические встречи «Колокольчика вятское эхо»;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Районная конференция «Библиотека в потоке времени»;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День славянской письменности и культуры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7115" y="5486442"/>
            <a:ext cx="2857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dirty="0">
                <a:latin typeface="+mj-lt"/>
              </a:rPr>
              <a:t>12 151,41 тыс.руб.</a:t>
            </a:r>
          </a:p>
        </p:txBody>
      </p:sp>
      <p:graphicFrame>
        <p:nvGraphicFramePr>
          <p:cNvPr id="3994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2630767"/>
              </p:ext>
            </p:extLst>
          </p:nvPr>
        </p:nvGraphicFramePr>
        <p:xfrm>
          <a:off x="2717800" y="2571744"/>
          <a:ext cx="6426200" cy="2681288"/>
        </p:xfrm>
        <a:graphic>
          <a:graphicData uri="http://schemas.openxmlformats.org/presentationml/2006/ole">
            <p:oleObj spid="_x0000_s54340" name="Worksheet" r:id="rId3" imgW="7410284" imgH="3086100" progId="Excel.Sheet.8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8908" y="1785926"/>
            <a:ext cx="4929222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За счет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средств федерального, областного и местного бюджетов: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  <a:cs typeface="Arial" charset="0"/>
              </a:rPr>
              <a:t>Субвенция в сумме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64,35 </a:t>
            </a:r>
            <a:r>
              <a:rPr lang="ru-RU" sz="10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на пополнение книжных фондов муниципальных библиотек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143512"/>
            <a:ext cx="2857520" cy="10001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ИМБТ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сельских поселений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Организация временной занятости несовершеннолетних граждан –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77,58 тыс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.;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>
              <a:buFontTx/>
              <a:buChar char="-"/>
            </a:pPr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500570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000" dirty="0" smtClean="0">
                <a:latin typeface="+mn-lt"/>
                <a:cs typeface="Times New Roman" pitchFamily="18" charset="0"/>
              </a:rPr>
              <a:t>Приобретен в МКУК «Музей истории крестьянства» сенсорный информационный киоск в сумме 202,02 тыс. руб. (средства областного и районного бюджетов)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5500702"/>
            <a:ext cx="30003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000" dirty="0" smtClean="0">
                <a:cs typeface="Times New Roman" pitchFamily="18" charset="0"/>
              </a:rPr>
              <a:t>За счет средств районного бюджета приобретены сценические костюмы в Спасское сельское поселение (69,82 </a:t>
            </a:r>
            <a:r>
              <a:rPr lang="ru-RU" sz="1000" dirty="0" err="1" smtClean="0">
                <a:cs typeface="Times New Roman" pitchFamily="18" charset="0"/>
              </a:rPr>
              <a:t>тыс.руб</a:t>
            </a:r>
            <a:r>
              <a:rPr lang="ru-RU" sz="1000" dirty="0" smtClean="0">
                <a:cs typeface="Times New Roman" pitchFamily="18" charset="0"/>
              </a:rPr>
              <a:t>.) и удовлетворена недостающая потребность на приобретение транспортного средства в </a:t>
            </a:r>
            <a:r>
              <a:rPr lang="ru-RU" sz="1000" dirty="0" err="1" smtClean="0">
                <a:cs typeface="Times New Roman" pitchFamily="18" charset="0"/>
              </a:rPr>
              <a:t>Биртяевское</a:t>
            </a:r>
            <a:r>
              <a:rPr lang="ru-RU" sz="1000" dirty="0" smtClean="0">
                <a:cs typeface="Times New Roman" pitchFamily="18" charset="0"/>
              </a:rPr>
              <a:t> сельское поселение (187,27 тыс. руб.)</a:t>
            </a:r>
            <a:endParaRPr lang="en-US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10 00 «социальная политика»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за </a:t>
            </a:r>
            <a:r>
              <a:rPr lang="ru-RU" sz="1200" dirty="0" smtClean="0">
                <a:solidFill>
                  <a:schemeClr val="tx1"/>
                </a:solidFill>
              </a:rPr>
              <a:t>2022 год </a:t>
            </a:r>
            <a:r>
              <a:rPr lang="ru-RU" sz="1200" dirty="0">
                <a:solidFill>
                  <a:schemeClr val="tx1"/>
                </a:solidFill>
              </a:rPr>
              <a:t>составил </a:t>
            </a:r>
            <a:r>
              <a:rPr lang="ru-RU" sz="1200" dirty="0" smtClean="0">
                <a:solidFill>
                  <a:schemeClr val="tx1"/>
                </a:solidFill>
              </a:rPr>
              <a:t>13 420,69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63" y="1714500"/>
            <a:ext cx="257175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социальную политику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13 420,69 тыс.руб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«Пенсионное обеспечение»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(доплаты к пенсиям </a:t>
            </a:r>
            <a:r>
              <a:rPr lang="ru-RU" sz="1200" dirty="0" smtClean="0">
                <a:solidFill>
                  <a:schemeClr val="tx1"/>
                </a:solidFill>
              </a:rPr>
              <a:t>выборных должностных лиц и муниципальных </a:t>
            </a:r>
            <a:r>
              <a:rPr lang="ru-RU" sz="1200" dirty="0">
                <a:solidFill>
                  <a:schemeClr val="tx1"/>
                </a:solidFill>
              </a:rPr>
              <a:t>служащих)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2 391,51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50" y="3500438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«Социальное обеспечение населения»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8 604,91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Другие вопросы в области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86,9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5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«Охрана семьи и детства»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2 337,37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3000375"/>
            <a:ext cx="2071688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6438" y="3000375"/>
            <a:ext cx="1857375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786187" y="3071813"/>
            <a:ext cx="500063" cy="35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000625" y="3071813"/>
            <a:ext cx="500063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835696" y="5648761"/>
            <a:ext cx="6085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j-lt"/>
              </a:rPr>
              <a:t>13 420,69</a:t>
            </a:r>
            <a:r>
              <a:rPr lang="ru-RU" sz="3800" dirty="0" smtClean="0">
                <a:latin typeface="+mj-lt"/>
              </a:rPr>
              <a:t> тыс</a:t>
            </a:r>
            <a:r>
              <a:rPr lang="ru-RU" sz="3800" dirty="0">
                <a:latin typeface="+mj-lt"/>
              </a:rPr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11 00 «физическая культура и спорт»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52"/>
            <a:ext cx="8572560" cy="628654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по данному разделу в течение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2022 года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составили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621,0 тыс.руб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    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За счет средств местного бюджета проведены следующие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мероприятия, направленные на укрепление здоровья населения Котельничского района в сумме 70 тыс. руб.: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Проведение 10-го межмуниципального турнира по хоккею с шайбой памяти Героя Социалистического Труда </a:t>
            </a:r>
            <a:r>
              <a:rPr lang="ru-RU" sz="1200" dirty="0" err="1" smtClean="0">
                <a:solidFill>
                  <a:schemeClr val="tx1"/>
                </a:solidFill>
                <a:cs typeface="Arial" charset="0"/>
              </a:rPr>
              <a:t>А.М.Ронжина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по лыжным гонкам в рамках Всероссийской массовой лыжной гонки «Лыжня России»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Котельничского района по лыжным гонкам «Искровский марафон», под лозунгом «Спорт без допинга», посвященное закрытию зимнего спортивного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по плаванию, посвященное закрытию плавательного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Первенство по легкоатлетическому кроссу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Фестиваль ветеранов спорта и спартакиада ветеранов – пенсионеров «За здоровый образ жизни»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Фестиваль по скандинавской ходьбе «Иваново долголетие»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по футболу среди мужских команд, посвященное Дню физкультурника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Легкоатлетический кросс в рамках Всероссийского дня бега «Кросс Наций»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по баскетболу среди женских команд и другие мероприятия</a:t>
            </a:r>
          </a:p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rgbClr val="FF0000"/>
              </a:solidFill>
              <a:cs typeface="Arial" charset="0"/>
            </a:endParaRPr>
          </a:p>
          <a:p>
            <a:pPr lvl="0" indent="179388" algn="just"/>
            <a:r>
              <a:rPr lang="ru-RU" sz="1200" dirty="0" smtClean="0">
                <a:solidFill>
                  <a:schemeClr val="tx1"/>
                </a:solidFill>
              </a:rPr>
              <a:t>За счет финансовой поддержки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</a:rPr>
              <a:t>детско-юношеского спорта 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</a:rPr>
              <a:t>(средства областного бюджета)</a:t>
            </a:r>
          </a:p>
          <a:p>
            <a:pPr lvl="0" indent="179388" algn="just"/>
            <a:r>
              <a:rPr lang="ru-RU" sz="1200" dirty="0" smtClean="0">
                <a:solidFill>
                  <a:schemeClr val="tx1"/>
                </a:solidFill>
              </a:rPr>
              <a:t>приобретено пневматическое</a:t>
            </a:r>
          </a:p>
          <a:p>
            <a:pPr lvl="0" indent="179388" algn="just"/>
            <a:r>
              <a:rPr lang="ru-RU" sz="1200" dirty="0" smtClean="0">
                <a:solidFill>
                  <a:schemeClr val="tx1"/>
                </a:solidFill>
              </a:rPr>
              <a:t>оборудование на сумму 500 </a:t>
            </a:r>
            <a:r>
              <a:rPr lang="ru-RU" sz="120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	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21088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04741" y="5734854"/>
            <a:ext cx="6085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j-lt"/>
              </a:rPr>
              <a:t>621,0 тыс</a:t>
            </a:r>
            <a:r>
              <a:rPr lang="ru-RU" sz="4800" dirty="0">
                <a:latin typeface="+mj-lt"/>
              </a:rPr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13 00 «обслуживание государственного и муниципального долга»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14422"/>
            <a:ext cx="8496944" cy="121444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По итогам работы за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2022 год  плановый дефицит бюджета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Котельничского района Кировской области составил  </a:t>
            </a:r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46 867,16тыс.руб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обслуживание муниципального долга Котельничского района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в 2022 году не производились, так как в течение финансового года не привлекались бюджетные и банковские кредиты.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состоянию 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01.01.20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3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муниципальный долг в </a:t>
            </a:r>
            <a:r>
              <a:rPr lang="ru-RU" sz="1200" dirty="0" err="1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 муниципальном районе отсутствует.</a:t>
            </a:r>
          </a:p>
        </p:txBody>
      </p:sp>
      <p:pic>
        <p:nvPicPr>
          <p:cNvPr id="6" name="Рисунок 5" descr="fdd34f185e86855d9a1613c9c93e3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4429156" cy="333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688" y="500042"/>
            <a:ext cx="8858312" cy="50006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ctr"/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Средства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, предоставляемые одним бюджетом бюджетной системы другому бюджету – межбюджетные трансферты</a:t>
            </a:r>
          </a:p>
          <a:p>
            <a:pPr indent="179388" algn="ctr"/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Межбюджетные трансферты, предоставляемые поселениям Котельничского района в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2022 году 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составили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80 840,76 тыс.руб.</a:t>
            </a:r>
          </a:p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142984"/>
            <a:ext cx="8643998" cy="535785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>
              <a:buAutoNum type="arabicPeriod"/>
            </a:pPr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indent="176213" algn="just"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Расходы за на реализацию функций, связанных с обеспечением национальной безопасности и правоохранительной деятельности – 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6 378,45 тыс. руб.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(Комсомольское с.п. – 1 231,9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1 309,16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.; Морозовское с.п. – 1 226,8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Светловское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-1 279,6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 Юрьевское с.п. – 1 330,99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.);</a:t>
            </a:r>
          </a:p>
          <a:p>
            <a:pPr marL="228600" indent="-228600" algn="just">
              <a:buAutoNum type="arabicPeriod"/>
            </a:pPr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2. </a:t>
            </a:r>
            <a:r>
              <a:rPr lang="ru-RU" sz="1100" dirty="0" smtClean="0">
                <a:solidFill>
                  <a:schemeClr val="tx1"/>
                </a:solidFill>
              </a:rPr>
              <a:t>Расходы на проведение ремонтных работ  (приобретение материалов для ремонта) в учреждениях культуры, расположенных на территории Спасского с.п. – 80 тыс. руб.; Юрьевского с.п. – 61,2 тыс.руб. в общей сумме </a:t>
            </a:r>
            <a:r>
              <a:rPr lang="ru-RU" sz="1100" b="1" dirty="0" smtClean="0">
                <a:solidFill>
                  <a:schemeClr val="tx1"/>
                </a:solidFill>
              </a:rPr>
              <a:t>141,2 тыс. руб. 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3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.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1100" dirty="0" smtClean="0">
                <a:solidFill>
                  <a:schemeClr val="tx1"/>
                </a:solidFill>
              </a:rPr>
              <a:t> ППМИ из районного бюджета в сумме</a:t>
            </a:r>
            <a:r>
              <a:rPr lang="ru-RU" sz="1100" b="1" dirty="0" smtClean="0">
                <a:solidFill>
                  <a:schemeClr val="tx1"/>
                </a:solidFill>
              </a:rPr>
              <a:t>  91,52 тыс. руб. </a:t>
            </a:r>
            <a:r>
              <a:rPr lang="ru-RU" sz="1100" dirty="0" smtClean="0">
                <a:solidFill>
                  <a:schemeClr val="tx1"/>
                </a:solidFill>
              </a:rPr>
              <a:t>(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– 38,97 тыс.руб.; Александровское с.п. – 18 тыс. руб.; Комсомольское с.п. – 34,55 тыс. руб.) 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4.</a:t>
            </a:r>
            <a:r>
              <a:rPr lang="ru-RU" sz="1100" dirty="0" smtClean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Расходы на финансирование мероприятий по организации содействия первичным ветеранским организациям, проведение социально-значимых мероприятий в сумме </a:t>
            </a:r>
            <a:r>
              <a:rPr lang="ru-RU" sz="1100" b="1" dirty="0" smtClean="0">
                <a:solidFill>
                  <a:schemeClr val="tx1"/>
                </a:solidFill>
              </a:rPr>
              <a:t>78,94 тыс. руб.</a:t>
            </a:r>
            <a:r>
              <a:rPr lang="ru-RU" sz="1100" dirty="0" smtClean="0">
                <a:solidFill>
                  <a:schemeClr val="tx1"/>
                </a:solidFill>
              </a:rPr>
              <a:t> ( Александровское с.п. – 3,5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Биртяевское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7,5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Вишкильское</a:t>
            </a:r>
            <a:r>
              <a:rPr lang="ru-RU" sz="1100" dirty="0" smtClean="0">
                <a:solidFill>
                  <a:schemeClr val="tx1"/>
                </a:solidFill>
              </a:rPr>
              <a:t> с.п. – 2,99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Зайцевское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6,0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– 3,95 тыс. руб.; Комсомольское с.п. – 3,5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Котельничское</a:t>
            </a:r>
            <a:r>
              <a:rPr lang="ru-RU" sz="1100" dirty="0" smtClean="0">
                <a:solidFill>
                  <a:schemeClr val="tx1"/>
                </a:solidFill>
              </a:rPr>
              <a:t> с.п. – 4,0 тыс. руб.; Красногорское с.п. – 4,0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7,0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Молотниковское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3,5 тыс. руб.; Морозовское с.п.- 6,5 тыс. руб.; Покровское с.п. – 6,5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Родичевское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3,0 тыс. руб.; Спасское с.п. – 1,0 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Чистопольское</a:t>
            </a:r>
            <a:r>
              <a:rPr lang="ru-RU" sz="1100" dirty="0" smtClean="0">
                <a:solidFill>
                  <a:schemeClr val="tx1"/>
                </a:solidFill>
              </a:rPr>
              <a:t> с.п. – 3,0 тыс.руб.;  Юбилейное с.п. – 6,5 тыс. руб.; Юрьевское с.п. – 6,5 тыс. руб.)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5. Расходы на выполнение инженерно-геодезических, инженерно-геологических изысканий и прочих работ (услуг) с целью подготовки документации для строительства социально-культурного центра в сумме 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59,14 тыс. руб.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(Покровское с.п.)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6. Расходы на </a:t>
            </a:r>
            <a:r>
              <a:rPr lang="ru-RU" sz="1100" dirty="0" smtClean="0">
                <a:solidFill>
                  <a:schemeClr val="tx1"/>
                </a:solidFill>
              </a:rPr>
              <a:t>погашение задолженности (задолженности прошлых лет) по коммунальным услугам, в том числе по судебным актам, предусматривающим обращение взыскания на средства районного бюджета и бюджетов сельских поселений в сумме 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2 291,65 тыс. руб. </a:t>
            </a:r>
            <a:r>
              <a:rPr lang="ru-RU" sz="1100" dirty="0" smtClean="0">
                <a:solidFill>
                  <a:schemeClr val="tx1"/>
                </a:solidFill>
              </a:rPr>
              <a:t>(Александровское с.п. – 69,49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Биртяевское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604,46 тыс. </a:t>
            </a:r>
            <a:r>
              <a:rPr lang="ru-RU" sz="1100" dirty="0" err="1" smtClean="0">
                <a:solidFill>
                  <a:schemeClr val="tx1"/>
                </a:solidFill>
              </a:rPr>
              <a:t>руб</a:t>
            </a:r>
            <a:r>
              <a:rPr lang="ru-RU" sz="1100" dirty="0" smtClean="0">
                <a:solidFill>
                  <a:schemeClr val="tx1"/>
                </a:solidFill>
              </a:rPr>
              <a:t>; 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– 71,99 тыс. руб.; Светловское с.п. – 1242,61 тыс. руб.; Юбилейное – 252,86 тыс. руб.; Юрьевское с.п. – 50,24 тыс.руб.)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7. Расходы на выполнение кадастровых работ по постановке на кадастровый учет объектов, в том числе объектов ЖКХ на территории сельских поселений Котельничского района Кировской области в сумме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 153,0 тыс. руб.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(Александровское с.п. – 20,0 тыс.руб.;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30,0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., Комсомольское с.п. – 20,0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., Покровское с.п. – 25,0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., Спасское с.п. – 43,0 тыс.руб.,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Чистопольское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15,0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.)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endParaRPr lang="ru-RU" sz="1000" b="1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just">
              <a:buNone/>
            </a:pP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        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8.</a:t>
            </a:r>
            <a:r>
              <a:rPr lang="ru-RU" sz="1100" dirty="0" smtClean="0"/>
              <a:t> Субсидии местным бюджетам на выравнивание обеспеченности муниципальных образований области по реализации ими их отдельных расходных обязательств – </a:t>
            </a:r>
            <a:r>
              <a:rPr lang="ru-RU" sz="1100" b="1" dirty="0" smtClean="0"/>
              <a:t>3 771,24 тыс. руб.</a:t>
            </a:r>
          </a:p>
          <a:p>
            <a:pPr algn="just"/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9. Финансирование мероприятий по проведению в границах сельских поселений электро-, тепло-, газо-, водоснабжения населения и водоотведения, благоустройству территории </a:t>
            </a:r>
            <a:r>
              <a:rPr lang="ru-RU" sz="1100" b="1" dirty="0" smtClean="0"/>
              <a:t>1 286,08 тыс. руб. </a:t>
            </a:r>
            <a:r>
              <a:rPr lang="ru-RU" sz="1100" dirty="0" smtClean="0"/>
              <a:t>(</a:t>
            </a:r>
            <a:r>
              <a:rPr lang="ru-RU" sz="1100" dirty="0" err="1" smtClean="0"/>
              <a:t>Биртяевское</a:t>
            </a:r>
            <a:r>
              <a:rPr lang="ru-RU" sz="1100" dirty="0" smtClean="0"/>
              <a:t> с.п. – 808,8 тыс. руб.; Комсомольское с.п. – 261,03 тыс. руб.; Светловское с.п. – 56,0 тыс. руб.; Юрьевское с.п. – 160,25 тыс. руб.)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10. Расходы на проведение работ (оказание услуг) по приведению документов территориального планирования и градостроительного зонирования в соответствие с требованиями законодательства Российской федерации по градостроительной деятельности, в части расходов по описанию территориальных зон сельских поселений – </a:t>
            </a:r>
            <a:r>
              <a:rPr lang="ru-RU" sz="1100" b="1" dirty="0" smtClean="0"/>
              <a:t>300,0 тыс. руб. </a:t>
            </a:r>
            <a:r>
              <a:rPr lang="ru-RU" sz="1100" dirty="0" smtClean="0"/>
              <a:t>(</a:t>
            </a:r>
            <a:r>
              <a:rPr lang="ru-RU" sz="1100" dirty="0" err="1" smtClean="0"/>
              <a:t>Биртяевское</a:t>
            </a:r>
            <a:r>
              <a:rPr lang="ru-RU" sz="1100" dirty="0" smtClean="0"/>
              <a:t> с.п.)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11. На финансирование мероприятий по обеспечению пожарной безопасности зданий учреждений культуры, расположенных на территории сельских поселений – </a:t>
            </a:r>
            <a:r>
              <a:rPr lang="ru-RU" sz="1100" b="1" dirty="0" smtClean="0"/>
              <a:t>16,0 тыс. руб. </a:t>
            </a:r>
            <a:r>
              <a:rPr lang="ru-RU" sz="1100" dirty="0" smtClean="0"/>
              <a:t>(</a:t>
            </a:r>
            <a:r>
              <a:rPr lang="ru-RU" sz="1100" dirty="0" err="1" smtClean="0"/>
              <a:t>Молотниковское</a:t>
            </a:r>
            <a:r>
              <a:rPr lang="ru-RU" sz="1100" dirty="0" smtClean="0"/>
              <a:t> с.п.)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12. Расходы на исполнение судебных актов, предусматривающих обращение взыскания на средства районного бюджета и бюджетов сельских поселений –</a:t>
            </a:r>
            <a:r>
              <a:rPr lang="ru-RU" sz="1100" b="1" dirty="0" smtClean="0"/>
              <a:t> 3 591,2 тыс. руб. </a:t>
            </a:r>
            <a:r>
              <a:rPr lang="ru-RU" sz="1100" dirty="0" smtClean="0"/>
              <a:t>(Юбилейное с.п.)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 13. Расходы на проведение работ по определению рыночной стоимости муниципального имущества –</a:t>
            </a:r>
            <a:r>
              <a:rPr lang="ru-RU" sz="1100" b="1" dirty="0" smtClean="0"/>
              <a:t> 5,0 тыс. руб. </a:t>
            </a:r>
            <a:r>
              <a:rPr lang="ru-RU" sz="1100" dirty="0" smtClean="0"/>
              <a:t>(Александровское с.п.)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 14. Обновление книжных фондов МКУК «Искровская сельская библиотека» - </a:t>
            </a:r>
            <a:r>
              <a:rPr lang="ru-RU" sz="1100" b="1" dirty="0" smtClean="0"/>
              <a:t>150 тыс. руб.</a:t>
            </a:r>
          </a:p>
          <a:p>
            <a:pPr algn="just"/>
            <a:endParaRPr lang="ru-RU" sz="1100" dirty="0" smtClean="0"/>
          </a:p>
          <a:p>
            <a:pPr algn="just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        15. Дотация на обеспечение сбалансированности бюджетов поселений Котельничского района – </a:t>
            </a:r>
            <a:r>
              <a:rPr lang="ru-RU" sz="1100" b="1" dirty="0" smtClean="0">
                <a:solidFill>
                  <a:schemeClr val="tx1"/>
                </a:solidFill>
              </a:rPr>
              <a:t>52 014,34 тыс.руб.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        16. Дотация на выравнивание финансовых возможностей поселений Котельничского района – </a:t>
            </a:r>
            <a:r>
              <a:rPr lang="ru-RU" sz="1100" b="1" dirty="0" smtClean="0">
                <a:solidFill>
                  <a:schemeClr val="tx1"/>
                </a:solidFill>
              </a:rPr>
              <a:t>10 513,0 тыс.руб.</a:t>
            </a:r>
          </a:p>
          <a:p>
            <a:pPr algn="just"/>
            <a:endParaRPr lang="ru-RU" sz="1100" dirty="0" smtClean="0"/>
          </a:p>
          <a:p>
            <a:pPr algn="just"/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доходов районного бюджета</a:t>
            </a:r>
            <a:endParaRPr lang="ru-RU" sz="25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981184265"/>
              </p:ext>
            </p:extLst>
          </p:nvPr>
        </p:nvGraphicFramePr>
        <p:xfrm>
          <a:off x="107504" y="1196752"/>
          <a:ext cx="8855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1000125"/>
            <a:ext cx="7858125" cy="497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Брошюра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подготовлена финансовым управлением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администрации Котельничского района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Кировской области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Адрес финансового управления: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612600, Российская Федерация, Кировская область, город Котельнич,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улица Карла Маркса, дом 16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Телефон: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4-07-18 – начальник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4-17-47 – заместитель начальника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4-25-97 – бухгалтерия финансового управления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Электронная почта:</a:t>
            </a:r>
          </a:p>
          <a:p>
            <a:pPr algn="just"/>
            <a:r>
              <a:rPr lang="en-US" sz="1600">
                <a:solidFill>
                  <a:srgbClr val="91581F"/>
                </a:solidFill>
              </a:rPr>
              <a:t>fo13@depfin.kirov.ru</a:t>
            </a:r>
            <a:endParaRPr lang="ru-RU" sz="1600">
              <a:solidFill>
                <a:srgbClr val="91581F"/>
              </a:solidFill>
            </a:endParaRP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Режим работы: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07:48 – 17:00 ежедневно, кроме субботы и воскресенья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3214710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200" b="1" dirty="0" smtClean="0"/>
              <a:t>    </a:t>
            </a:r>
          </a:p>
          <a:p>
            <a:pPr marL="0" indent="0" algn="ctr">
              <a:buNone/>
            </a:pPr>
            <a:r>
              <a:rPr lang="ru-RU" sz="4200" b="1" dirty="0" smtClean="0"/>
              <a:t>СПАСИБО  ЗА  ВНИМАНИЕ!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xmlns="" val="28298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515672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налоговых ДОХОДОВ                                        РАЙОННОГО БЮДЖЕТА, тыс.руб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214313" y="1143000"/>
            <a:ext cx="300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Franklin Gothic Book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6578043"/>
              </p:ext>
            </p:extLst>
          </p:nvPr>
        </p:nvGraphicFramePr>
        <p:xfrm>
          <a:off x="323528" y="1150350"/>
          <a:ext cx="8750175" cy="53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неналоговых ДОХОДОВ РАЙОННОГО БЮДЖЕТА, тыс.руб.</a:t>
            </a:r>
            <a:endParaRPr lang="ru-RU" sz="2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45012523"/>
              </p:ext>
            </p:extLst>
          </p:nvPr>
        </p:nvGraphicFramePr>
        <p:xfrm>
          <a:off x="179512" y="1124744"/>
          <a:ext cx="88216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СТРУКТУРА недоимки на 01.01.2023, тыс. руб.</a:t>
            </a:r>
            <a:endParaRPr lang="ru-RU" sz="25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30122127"/>
              </p:ext>
            </p:extLst>
          </p:nvPr>
        </p:nvGraphicFramePr>
        <p:xfrm>
          <a:off x="107504" y="1124743"/>
          <a:ext cx="8928992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042276"/>
              </p:ext>
            </p:extLst>
          </p:nvPr>
        </p:nvGraphicFramePr>
        <p:xfrm>
          <a:off x="323528" y="1124744"/>
          <a:ext cx="8640960" cy="557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безвозмездных поступлений                                      в районный БЮДЖЕТ, тыс.руб.</a:t>
            </a:r>
            <a:endParaRPr lang="ru-RU" sz="2500" dirty="0"/>
          </a:p>
        </p:txBody>
      </p:sp>
      <p:sp>
        <p:nvSpPr>
          <p:cNvPr id="6" name="TextBox 1"/>
          <p:cNvSpPr txBox="1"/>
          <p:nvPr/>
        </p:nvSpPr>
        <p:spPr>
          <a:xfrm>
            <a:off x="899592" y="5949280"/>
            <a:ext cx="7200800" cy="751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latin typeface="+mj-lt"/>
              </a:rPr>
              <a:t>382 128,22 </a:t>
            </a:r>
            <a:r>
              <a:rPr lang="ru-RU" sz="4800" dirty="0" err="1" smtClean="0">
                <a:latin typeface="+mj-lt"/>
              </a:rPr>
              <a:t>тыс.руб</a:t>
            </a:r>
            <a:r>
              <a:rPr lang="ru-RU" sz="4800" dirty="0" smtClean="0">
                <a:latin typeface="+mj-lt"/>
              </a:rPr>
              <a:t>.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РАСХОДОВ РАЙОННОГО БЮДЖЕТА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7" y="1143000"/>
          <a:ext cx="7786742" cy="4591309"/>
        </p:xfrm>
        <a:graphic>
          <a:graphicData uri="http://schemas.openxmlformats.org/drawingml/2006/table">
            <a:tbl>
              <a:tblPr/>
              <a:tblGrid>
                <a:gridCol w="5286411"/>
                <a:gridCol w="1285884"/>
                <a:gridCol w="1214447"/>
              </a:tblGrid>
              <a:tr h="41481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Факт, 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Удельный вес,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52353,71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25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1934,16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51710,95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Жилищно-коммунальное 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35154,9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755,04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223947,94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12151,41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13420,69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1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25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Межбюджетные 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80840,76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56" name="TextBox 1"/>
          <p:cNvSpPr txBox="1">
            <a:spLocks noChangeArrowheads="1"/>
          </p:cNvSpPr>
          <p:nvPr/>
        </p:nvSpPr>
        <p:spPr bwMode="auto">
          <a:xfrm>
            <a:off x="3000375" y="5786454"/>
            <a:ext cx="27146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4800" dirty="0" smtClean="0">
                <a:latin typeface="+mj-lt"/>
              </a:rPr>
              <a:t>472 890,56 </a:t>
            </a:r>
            <a:r>
              <a:rPr lang="ru-RU" sz="4800" dirty="0" err="1" smtClean="0">
                <a:latin typeface="+mj-lt"/>
              </a:rPr>
              <a:t>тыс.руб</a:t>
            </a:r>
            <a:r>
              <a:rPr lang="ru-RU" sz="4800" dirty="0" smtClean="0">
                <a:latin typeface="+mj-lt"/>
              </a:rPr>
              <a:t>.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РАСХОДЫ РАЙОННОГО БЮДЖЕТА ПО РАЗДЕЛАМ БЮДЖЕТНОЙ КЛАССИФИКАЦИИ, ТЫС.РУБ.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1285863"/>
          <a:ext cx="7858180" cy="5449302"/>
        </p:xfrm>
        <a:graphic>
          <a:graphicData uri="http://schemas.openxmlformats.org/drawingml/2006/table">
            <a:tbl>
              <a:tblPr/>
              <a:tblGrid>
                <a:gridCol w="1353037"/>
                <a:gridCol w="1340848"/>
                <a:gridCol w="1377416"/>
                <a:gridCol w="1267711"/>
                <a:gridCol w="1267711"/>
                <a:gridCol w="1251457"/>
              </a:tblGrid>
              <a:tr h="12495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раздела бюджетной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классификации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Утверждено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сводной бюджетной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росписью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тыс.руб.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65524,88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52353,71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1949,25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1934,16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66170,27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51710,95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45380,4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35154,9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755,04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230092,97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223947,94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12356,72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12151,41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16220,05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13420,69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82084,04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80840,76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9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9694</TotalTime>
  <Words>3488</Words>
  <Application>Microsoft Office PowerPoint</Application>
  <PresentationFormat>Экран (4:3)</PresentationFormat>
  <Paragraphs>471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Трек</vt:lpstr>
      <vt:lpstr>Лист</vt:lpstr>
      <vt:lpstr>Worksheet</vt:lpstr>
      <vt:lpstr>Слайд 1</vt:lpstr>
      <vt:lpstr>Основные параметры районного бюджета, тыс.руб.</vt:lpstr>
      <vt:lpstr>Структура доходов районного бюджета</vt:lpstr>
      <vt:lpstr>СТРУКТУРА налоговых ДОХОДОВ                                        РАЙОННОГО БЮДЖЕТА, тыс.руб.</vt:lpstr>
      <vt:lpstr>структура неналоговых ДОХОДОВ РАЙОННОГО БЮДЖЕТА, тыс.руб.</vt:lpstr>
      <vt:lpstr>СТРУКТУРА недоимки на 01.01.2023, тыс. руб.</vt:lpstr>
      <vt:lpstr>СТРУКТУРА безвозмездных поступлений                                      в районный БЮДЖЕТ, тыс.руб.</vt:lpstr>
      <vt:lpstr>СТРУКТУРА РАСХОДОВ РАЙОННОГО БЮДЖЕТА</vt:lpstr>
      <vt:lpstr>РАСХОДЫ РАЙОННОГО БЮДЖЕТА ПО РАЗДЕЛАМ БЮДЖЕТНОЙ КЛАССИФИКАЦИИ, ТЫС.РУБ.</vt:lpstr>
      <vt:lpstr>01 00 «ОБЩЕГОСУДАРСТВЕННЫЕ ВОПРОСЫ» структура расходов районного бюджета за 2022 год на общегосударственные вопросы (01 раздел)</vt:lpstr>
      <vt:lpstr>03 00 «национальная безопасность и правоохранительная деятельность»</vt:lpstr>
      <vt:lpstr>04 00 «национальная экономика» структура расходов районного бюджета по разделу «Национальная экономика»</vt:lpstr>
      <vt:lpstr>04 05 «сельское хозяйство и рыболовство»</vt:lpstr>
      <vt:lpstr>04 08 «ТРАНСПОРТ»</vt:lpstr>
      <vt:lpstr>04 09 «дорожное хозяйство»</vt:lpstr>
      <vt:lpstr>04 12 Другие вопросы в области национальной экономики</vt:lpstr>
      <vt:lpstr>05 00 «жилищно-коммунальное хозяйство»</vt:lpstr>
      <vt:lpstr>07 00 «образование»</vt:lpstr>
      <vt:lpstr>Слайд 19</vt:lpstr>
      <vt:lpstr>Слайд 20</vt:lpstr>
      <vt:lpstr>Слайд 21</vt:lpstr>
      <vt:lpstr>07 05 «Профессиональная подготовка,  переподготовка и повышение квалификации»</vt:lpstr>
      <vt:lpstr>07 07 «молодежная политика и оздоровление детей»</vt:lpstr>
      <vt:lpstr>08 00 «культура и кинематография»</vt:lpstr>
      <vt:lpstr>10 00 «социальная политика»</vt:lpstr>
      <vt:lpstr>11 00 «физическая культура и спорт»</vt:lpstr>
      <vt:lpstr>Слайд 27</vt:lpstr>
      <vt:lpstr>14 00 Межбюджетные трансферты</vt:lpstr>
      <vt:lpstr>14 00 Межбюджетные трансферты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КОТЕЛЬНИЧСКИЙ РАЙОН «Бюджет для граждан» отчет об исполнении бюджета за 2013 год</dc:title>
  <dc:creator>ФУ АКР КО</dc:creator>
  <cp:lastModifiedBy>User</cp:lastModifiedBy>
  <cp:revision>816</cp:revision>
  <cp:lastPrinted>2022-03-31T13:52:14Z</cp:lastPrinted>
  <dcterms:created xsi:type="dcterms:W3CDTF">2014-06-16T04:26:29Z</dcterms:created>
  <dcterms:modified xsi:type="dcterms:W3CDTF">2023-04-05T12:50:48Z</dcterms:modified>
</cp:coreProperties>
</file>